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notesMasterIdLst>
    <p:notesMasterId r:id="rId29"/>
  </p:notesMasterIdLst>
  <p:sldIdLst>
    <p:sldId id="256" r:id="rId5"/>
    <p:sldId id="262" r:id="rId6"/>
    <p:sldId id="286" r:id="rId7"/>
    <p:sldId id="269" r:id="rId8"/>
    <p:sldId id="270" r:id="rId9"/>
    <p:sldId id="271" r:id="rId10"/>
    <p:sldId id="259" r:id="rId11"/>
    <p:sldId id="266" r:id="rId12"/>
    <p:sldId id="258" r:id="rId13"/>
    <p:sldId id="267" r:id="rId14"/>
    <p:sldId id="275" r:id="rId15"/>
    <p:sldId id="285" r:id="rId16"/>
    <p:sldId id="277" r:id="rId17"/>
    <p:sldId id="279" r:id="rId18"/>
    <p:sldId id="287" r:id="rId19"/>
    <p:sldId id="276" r:id="rId20"/>
    <p:sldId id="280" r:id="rId21"/>
    <p:sldId id="281" r:id="rId22"/>
    <p:sldId id="283" r:id="rId23"/>
    <p:sldId id="268" r:id="rId24"/>
    <p:sldId id="284" r:id="rId25"/>
    <p:sldId id="257" r:id="rId26"/>
    <p:sldId id="288" r:id="rId27"/>
    <p:sldId id="289"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7" autoAdjust="0"/>
    <p:restoredTop sz="94628"/>
  </p:normalViewPr>
  <p:slideViewPr>
    <p:cSldViewPr snapToGrid="0">
      <p:cViewPr varScale="1">
        <p:scale>
          <a:sx n="102" d="100"/>
          <a:sy n="102" d="100"/>
        </p:scale>
        <p:origin x="87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B153E9-1B63-4528-83DE-E6172CDE6D91}" type="datetimeFigureOut">
              <a:rPr lang="en-AU" smtClean="0"/>
              <a:t>16/10/2024</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35BBD31-7497-44E8-AE20-A2596AEA5A71}" type="slidenum">
              <a:rPr lang="en-AU" smtClean="0"/>
              <a:t>‹#›</a:t>
            </a:fld>
            <a:endParaRPr lang="en-AU"/>
          </a:p>
        </p:txBody>
      </p:sp>
    </p:spTree>
    <p:extLst>
      <p:ext uri="{BB962C8B-B14F-4D97-AF65-F5344CB8AC3E}">
        <p14:creationId xmlns:p14="http://schemas.microsoft.com/office/powerpoint/2010/main" val="40895962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435BBD31-7497-44E8-AE20-A2596AEA5A71}" type="slidenum">
              <a:rPr lang="en-AU" smtClean="0"/>
              <a:t>2</a:t>
            </a:fld>
            <a:endParaRPr lang="en-AU"/>
          </a:p>
        </p:txBody>
      </p:sp>
    </p:spTree>
    <p:extLst>
      <p:ext uri="{BB962C8B-B14F-4D97-AF65-F5344CB8AC3E}">
        <p14:creationId xmlns:p14="http://schemas.microsoft.com/office/powerpoint/2010/main" val="24761780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15000"/>
              </a:lnSpc>
              <a:spcAft>
                <a:spcPts val="600"/>
              </a:spcAft>
            </a:pPr>
            <a:r>
              <a:rPr lang="en-AU" sz="1800" dirty="0">
                <a:effectLst/>
                <a:latin typeface="Calibri" panose="020F0502020204030204" pitchFamily="34" charset="0"/>
                <a:ea typeface="DengXian" panose="02010600030101010101" pitchFamily="2" charset="-122"/>
                <a:cs typeface="Calibri" panose="020F0502020204030204" pitchFamily="34" charset="0"/>
              </a:rPr>
              <a:t>All participants will receive appropriate surgical excision of the primary vulvar tumour (radical wide local excision or radical vulvectomy). </a:t>
            </a:r>
            <a:endParaRPr lang="en-AU" sz="1800" dirty="0">
              <a:effectLst/>
              <a:latin typeface="Calibri" panose="020F0502020204030204" pitchFamily="34" charset="0"/>
              <a:ea typeface="DengXian" panose="02010600030101010101" pitchFamily="2" charset="-122"/>
              <a:cs typeface="Arial" panose="020B0604020202020204" pitchFamily="34" charset="0"/>
            </a:endParaRPr>
          </a:p>
          <a:p>
            <a:pPr algn="just">
              <a:lnSpc>
                <a:spcPct val="115000"/>
              </a:lnSpc>
              <a:spcAft>
                <a:spcPts val="600"/>
              </a:spcAft>
            </a:pPr>
            <a:r>
              <a:rPr lang="en-AU" sz="1800" dirty="0">
                <a:effectLst/>
                <a:latin typeface="Calibri" panose="020F0502020204030204" pitchFamily="34" charset="0"/>
                <a:ea typeface="DengXian" panose="02010600030101010101" pitchFamily="2" charset="-122"/>
                <a:cs typeface="Calibri" panose="020F0502020204030204" pitchFamily="34" charset="0"/>
              </a:rPr>
              <a:t> </a:t>
            </a:r>
            <a:endParaRPr lang="en-AU" sz="1800" dirty="0">
              <a:effectLst/>
              <a:latin typeface="Calibri" panose="020F0502020204030204" pitchFamily="34" charset="0"/>
              <a:ea typeface="DengXian" panose="02010600030101010101" pitchFamily="2" charset="-122"/>
              <a:cs typeface="Arial" panose="020B0604020202020204" pitchFamily="34" charset="0"/>
            </a:endParaRPr>
          </a:p>
          <a:p>
            <a:pPr algn="just">
              <a:lnSpc>
                <a:spcPct val="115000"/>
              </a:lnSpc>
              <a:spcAft>
                <a:spcPts val="600"/>
              </a:spcAft>
            </a:pPr>
            <a:r>
              <a:rPr lang="en-AU" sz="1800" dirty="0">
                <a:effectLst/>
                <a:latin typeface="Calibri" panose="020F0502020204030204" pitchFamily="34" charset="0"/>
                <a:ea typeface="DengXian" panose="02010600030101010101" pitchFamily="2" charset="-122"/>
                <a:cs typeface="Calibri" panose="020F0502020204030204" pitchFamily="34" charset="0"/>
              </a:rPr>
              <a:t>For participants who receive standard groin LND, patients can have either a full IFL or a SNB (tracer agent not specified) as per institutional guidelines, unilaterally or bilaterally as appropriate. Patients for SNB need to have tumours less than 4 cm in largest diameter and must be unifocal. Sentinel nodes will undergo ultra-staging [1]. Each pathology laboratory will follow its own protocol for ultra-staging, but at a minimum this should include immunohistochemistry for a cytokeratin on each block of sentinel lymph node tissue.</a:t>
            </a:r>
            <a:endParaRPr lang="en-AU" sz="1800" dirty="0">
              <a:effectLst/>
              <a:latin typeface="Calibri" panose="020F0502020204030204" pitchFamily="34" charset="0"/>
              <a:ea typeface="DengXian" panose="02010600030101010101" pitchFamily="2" charset="-122"/>
              <a:cs typeface="Arial" panose="020B0604020202020204" pitchFamily="34" charset="0"/>
            </a:endParaRPr>
          </a:p>
          <a:p>
            <a:endParaRPr lang="en-AU" dirty="0"/>
          </a:p>
        </p:txBody>
      </p:sp>
      <p:sp>
        <p:nvSpPr>
          <p:cNvPr id="4" name="Slide Number Placeholder 3"/>
          <p:cNvSpPr>
            <a:spLocks noGrp="1"/>
          </p:cNvSpPr>
          <p:nvPr>
            <p:ph type="sldNum" sz="quarter" idx="5"/>
          </p:nvPr>
        </p:nvSpPr>
        <p:spPr/>
        <p:txBody>
          <a:bodyPr/>
          <a:lstStyle/>
          <a:p>
            <a:fld id="{435BBD31-7497-44E8-AE20-A2596AEA5A71}" type="slidenum">
              <a:rPr lang="en-AU" smtClean="0"/>
              <a:t>13</a:t>
            </a:fld>
            <a:endParaRPr lang="en-AU"/>
          </a:p>
        </p:txBody>
      </p:sp>
    </p:spTree>
    <p:extLst>
      <p:ext uri="{BB962C8B-B14F-4D97-AF65-F5344CB8AC3E}">
        <p14:creationId xmlns:p14="http://schemas.microsoft.com/office/powerpoint/2010/main" val="27909917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GB"/>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10/16/2024</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GB"/>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923A1CC3-2375-41D4-9E03-427CAF2A4C1A}" type="datetimeFigureOut">
              <a:rPr lang="en-US" dirty="0"/>
              <a:t>10/16/2024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GB"/>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4" name="Date Placeholder 3"/>
          <p:cNvSpPr>
            <a:spLocks noGrp="1"/>
          </p:cNvSpPr>
          <p:nvPr>
            <p:ph type="dt" sz="half" idx="10"/>
          </p:nvPr>
        </p:nvSpPr>
        <p:spPr/>
        <p:txBody>
          <a:bodyPr/>
          <a:lstStyle/>
          <a:p>
            <a:fld id="{AFF16868-8199-4C2C-A5B1-63AEE139F88E}" type="datetimeFigureOut">
              <a:rPr lang="en-US" dirty="0"/>
              <a:t>10/16/2024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GB"/>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4" name="Date Placeholder 3"/>
          <p:cNvSpPr>
            <a:spLocks noGrp="1"/>
          </p:cNvSpPr>
          <p:nvPr>
            <p:ph type="dt" sz="half" idx="10"/>
          </p:nvPr>
        </p:nvSpPr>
        <p:spPr/>
        <p:txBody>
          <a:bodyPr/>
          <a:lstStyle/>
          <a:p>
            <a:fld id="{AAD9FF7F-6988-44CC-821B-644E70CD2F73}" type="datetimeFigureOut">
              <a:rPr lang="en-US" dirty="0"/>
              <a:t>10/16/2024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GB"/>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5C12C299-16B2-4475-990D-751901EACC14}" type="datetimeFigureOut">
              <a:rPr lang="en-US" dirty="0"/>
              <a:t>10/16/2024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GB"/>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10/16/2024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GB"/>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10/16/2024</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10/16/2024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GB"/>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10/16/2024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10/16/2024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GB"/>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F34E6425-0181-43F2-84FC-787E803FD2F8}" type="datetimeFigureOut">
              <a:rPr lang="en-US" dirty="0"/>
              <a:t>10/16/2024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10/16/2024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10/16/2024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10/16/2024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10/16/2024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GB"/>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76E86A4C-8E40-4F87-A4F0-01A0687C5742}" type="datetimeFigureOut">
              <a:rPr lang="en-US" dirty="0"/>
              <a:t>10/16/2024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GB"/>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GB"/>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35E72C73-2D91-4E12-BA25-F0AA0C03599B}" type="datetimeFigureOut">
              <a:rPr lang="en-US" dirty="0"/>
              <a:t>10/16/2024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GB"/>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10/16/2024</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a.obermair@uq.edu.au"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mailto:sara.baniahmadi@health.qld.gov.au"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video" Target="https://www.youtube.com/embed/4GKmo6T503E?feature=oembed"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9" name="Freeform 5">
            <a:extLst>
              <a:ext uri="{FF2B5EF4-FFF2-40B4-BE49-F238E27FC236}">
                <a16:creationId xmlns:a16="http://schemas.microsoft.com/office/drawing/2014/main" id="{D22D1B95-2B54-43E9-85D9-B489F6C5DD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txBody>
          <a:bodyPr/>
          <a:lstStyle/>
          <a:p>
            <a:endParaRPr lang="en-AU"/>
          </a:p>
        </p:txBody>
      </p:sp>
      <p:sp>
        <p:nvSpPr>
          <p:cNvPr id="18441" name="Freeform 5">
            <a:extLst>
              <a:ext uri="{FF2B5EF4-FFF2-40B4-BE49-F238E27FC236}">
                <a16:creationId xmlns:a16="http://schemas.microsoft.com/office/drawing/2014/main" id="{7D0F3F6D-A49D-4406-8D61-1C4F8D792F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txBody>
          <a:bodyPr/>
          <a:lstStyle/>
          <a:p>
            <a:endParaRPr lang="en-AU"/>
          </a:p>
        </p:txBody>
      </p:sp>
      <p:sp>
        <p:nvSpPr>
          <p:cNvPr id="18443" name="Freeform 5">
            <a:extLst>
              <a:ext uri="{FF2B5EF4-FFF2-40B4-BE49-F238E27FC236}">
                <a16:creationId xmlns:a16="http://schemas.microsoft.com/office/drawing/2014/main" id="{D953A318-DA8D-4405-9536-D889E45C5E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txBody>
          <a:bodyPr/>
          <a:lstStyle/>
          <a:p>
            <a:endParaRPr lang="en-AU"/>
          </a:p>
        </p:txBody>
      </p:sp>
      <p:sp>
        <p:nvSpPr>
          <p:cNvPr id="18445" name="Rectangle 18444">
            <a:extLst>
              <a:ext uri="{FF2B5EF4-FFF2-40B4-BE49-F238E27FC236}">
                <a16:creationId xmlns:a16="http://schemas.microsoft.com/office/drawing/2014/main" id="{9E382A3D-2F90-475C-8DF2-F666FEA342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 name="Title 1">
            <a:extLst>
              <a:ext uri="{FF2B5EF4-FFF2-40B4-BE49-F238E27FC236}">
                <a16:creationId xmlns:a16="http://schemas.microsoft.com/office/drawing/2014/main" id="{8EE6E905-3FF4-EAA6-3891-BDD680F8D01B}"/>
              </a:ext>
            </a:extLst>
          </p:cNvPr>
          <p:cNvSpPr>
            <a:spLocks noGrp="1"/>
          </p:cNvSpPr>
          <p:nvPr>
            <p:ph type="ctrTitle"/>
          </p:nvPr>
        </p:nvSpPr>
        <p:spPr>
          <a:xfrm>
            <a:off x="1068388" y="1143000"/>
            <a:ext cx="9872514" cy="3389217"/>
          </a:xfrm>
        </p:spPr>
        <p:txBody>
          <a:bodyPr anchor="ctr">
            <a:normAutofit/>
          </a:bodyPr>
          <a:lstStyle/>
          <a:p>
            <a:pPr algn="ctr">
              <a:lnSpc>
                <a:spcPct val="90000"/>
              </a:lnSpc>
              <a:spcAft>
                <a:spcPts val="600"/>
              </a:spcAft>
            </a:pPr>
            <a:r>
              <a:rPr lang="en-AU" sz="3200" b="1" dirty="0">
                <a:solidFill>
                  <a:srgbClr val="FFFFFF"/>
                </a:solidFill>
                <a:effectLst/>
                <a:latin typeface="Arial" panose="020B0604020202020204" pitchFamily="34" charset="0"/>
                <a:ea typeface="DengXian" panose="02010600030101010101" pitchFamily="2" charset="-122"/>
                <a:cs typeface="Arial" panose="020B0604020202020204" pitchFamily="34" charset="0"/>
              </a:rPr>
              <a:t>ANVU</a:t>
            </a:r>
            <a:r>
              <a:rPr lang="en-AU" sz="3200" b="1" dirty="0">
                <a:solidFill>
                  <a:srgbClr val="FFFFFF"/>
                </a:solidFill>
                <a:latin typeface="Calibri" panose="020F0502020204030204" pitchFamily="34" charset="0"/>
                <a:ea typeface="DengXian" panose="02010600030101010101" pitchFamily="2" charset="-122"/>
                <a:cs typeface="Arial" panose="020B0604020202020204" pitchFamily="34" charset="0"/>
              </a:rPr>
              <a:t> </a:t>
            </a:r>
            <a:r>
              <a:rPr lang="en-AU" sz="3200" b="1" dirty="0">
                <a:solidFill>
                  <a:srgbClr val="FFFFFF"/>
                </a:solidFill>
                <a:effectLst/>
                <a:latin typeface="Arial" panose="020B0604020202020204" pitchFamily="34" charset="0"/>
                <a:ea typeface="DengXian" panose="02010600030101010101" pitchFamily="2" charset="-122"/>
                <a:cs typeface="Arial" panose="020B0604020202020204" pitchFamily="34" charset="0"/>
              </a:rPr>
              <a:t>(Australian National Vulvar Cancer Trial)</a:t>
            </a:r>
            <a:br>
              <a:rPr lang="en-AU" sz="3200" dirty="0">
                <a:solidFill>
                  <a:srgbClr val="FFFFFF"/>
                </a:solidFill>
                <a:effectLst/>
                <a:latin typeface="Calibri" panose="020F0502020204030204" pitchFamily="34" charset="0"/>
                <a:ea typeface="DengXian" panose="02010600030101010101" pitchFamily="2" charset="-122"/>
                <a:cs typeface="Arial" panose="020B0604020202020204" pitchFamily="34" charset="0"/>
              </a:rPr>
            </a:br>
            <a:r>
              <a:rPr lang="en-AU" sz="2600" b="1" dirty="0">
                <a:solidFill>
                  <a:srgbClr val="FFFFFF"/>
                </a:solidFill>
                <a:effectLst/>
                <a:latin typeface="Arial" panose="020B0604020202020204" pitchFamily="34" charset="0"/>
                <a:ea typeface="DengXian" panose="02010600030101010101" pitchFamily="2" charset="-122"/>
                <a:cs typeface="Arial" panose="020B0604020202020204" pitchFamily="34" charset="0"/>
              </a:rPr>
              <a:t> </a:t>
            </a:r>
            <a:br>
              <a:rPr lang="en-AU" sz="2600" dirty="0">
                <a:solidFill>
                  <a:srgbClr val="FFFFFF"/>
                </a:solidFill>
                <a:effectLst/>
                <a:latin typeface="Calibri" panose="020F0502020204030204" pitchFamily="34" charset="0"/>
                <a:ea typeface="DengXian" panose="02010600030101010101" pitchFamily="2" charset="-122"/>
                <a:cs typeface="Arial" panose="020B0604020202020204" pitchFamily="34" charset="0"/>
              </a:rPr>
            </a:br>
            <a:r>
              <a:rPr lang="en-AU" sz="2600" b="1" dirty="0">
                <a:solidFill>
                  <a:srgbClr val="FFFFFF"/>
                </a:solidFill>
                <a:effectLst/>
                <a:latin typeface="Arial" panose="020B0604020202020204" pitchFamily="34" charset="0"/>
                <a:ea typeface="DengXian" panose="02010600030101010101" pitchFamily="2" charset="-122"/>
                <a:cs typeface="Arial" panose="020B0604020202020204" pitchFamily="34" charset="0"/>
              </a:rPr>
              <a:t>A Phase II Randomised Clinical Trial of </a:t>
            </a:r>
            <a:br>
              <a:rPr lang="en-AU" sz="2600" b="1" dirty="0">
                <a:solidFill>
                  <a:srgbClr val="FFFFFF"/>
                </a:solidFill>
                <a:effectLst/>
                <a:latin typeface="Arial" panose="020B0604020202020204" pitchFamily="34" charset="0"/>
                <a:ea typeface="DengXian" panose="02010600030101010101" pitchFamily="2" charset="-122"/>
                <a:cs typeface="Arial" panose="020B0604020202020204" pitchFamily="34" charset="0"/>
              </a:rPr>
            </a:br>
            <a:r>
              <a:rPr lang="en-AU" sz="2600" b="1" dirty="0">
                <a:solidFill>
                  <a:srgbClr val="FFFFFF"/>
                </a:solidFill>
                <a:effectLst/>
                <a:latin typeface="Arial" panose="020B0604020202020204" pitchFamily="34" charset="0"/>
                <a:ea typeface="DengXian" panose="02010600030101010101" pitchFamily="2" charset="-122"/>
                <a:cs typeface="Arial" panose="020B0604020202020204" pitchFamily="34" charset="0"/>
              </a:rPr>
              <a:t>Ultrasound Groin Monitoring versus </a:t>
            </a:r>
            <a:br>
              <a:rPr lang="en-AU" sz="2600" b="1" dirty="0">
                <a:solidFill>
                  <a:srgbClr val="FFFFFF"/>
                </a:solidFill>
                <a:effectLst/>
                <a:latin typeface="Arial" panose="020B0604020202020204" pitchFamily="34" charset="0"/>
                <a:ea typeface="DengXian" panose="02010600030101010101" pitchFamily="2" charset="-122"/>
                <a:cs typeface="Arial" panose="020B0604020202020204" pitchFamily="34" charset="0"/>
              </a:rPr>
            </a:br>
            <a:r>
              <a:rPr lang="en-AU" sz="2600" b="1" dirty="0">
                <a:solidFill>
                  <a:srgbClr val="FFFFFF"/>
                </a:solidFill>
                <a:effectLst/>
                <a:latin typeface="Arial" panose="020B0604020202020204" pitchFamily="34" charset="0"/>
                <a:ea typeface="DengXian" panose="02010600030101010101" pitchFamily="2" charset="-122"/>
                <a:cs typeface="Arial" panose="020B0604020202020204" pitchFamily="34" charset="0"/>
              </a:rPr>
              <a:t>Groin Lymph Node Dissection to </a:t>
            </a:r>
            <a:br>
              <a:rPr lang="en-AU" sz="2600" b="1" dirty="0">
                <a:solidFill>
                  <a:srgbClr val="FFFFFF"/>
                </a:solidFill>
                <a:effectLst/>
                <a:latin typeface="Arial" panose="020B0604020202020204" pitchFamily="34" charset="0"/>
                <a:ea typeface="DengXian" panose="02010600030101010101" pitchFamily="2" charset="-122"/>
                <a:cs typeface="Arial" panose="020B0604020202020204" pitchFamily="34" charset="0"/>
              </a:rPr>
            </a:br>
            <a:r>
              <a:rPr lang="en-AU" sz="2600" b="1" dirty="0">
                <a:solidFill>
                  <a:srgbClr val="FFFFFF"/>
                </a:solidFill>
                <a:effectLst/>
                <a:latin typeface="Arial" panose="020B0604020202020204" pitchFamily="34" charset="0"/>
                <a:ea typeface="DengXian" panose="02010600030101010101" pitchFamily="2" charset="-122"/>
                <a:cs typeface="Arial" panose="020B0604020202020204" pitchFamily="34" charset="0"/>
              </a:rPr>
              <a:t>De-Escalate the Extent of Surgery in Vulvar Cancer </a:t>
            </a:r>
            <a:br>
              <a:rPr lang="en-AU" sz="2600" dirty="0">
                <a:solidFill>
                  <a:srgbClr val="FFFFFF"/>
                </a:solidFill>
                <a:effectLst/>
                <a:latin typeface="Calibri" panose="020F0502020204030204" pitchFamily="34" charset="0"/>
                <a:ea typeface="DengXian" panose="02010600030101010101" pitchFamily="2" charset="-122"/>
                <a:cs typeface="Arial" panose="020B0604020202020204" pitchFamily="34" charset="0"/>
              </a:rPr>
            </a:br>
            <a:endParaRPr lang="en-AU" sz="2600" dirty="0">
              <a:solidFill>
                <a:srgbClr val="FFFFFF"/>
              </a:solidFill>
            </a:endParaRPr>
          </a:p>
        </p:txBody>
      </p:sp>
      <p:sp>
        <p:nvSpPr>
          <p:cNvPr id="3" name="Subtitle 2">
            <a:extLst>
              <a:ext uri="{FF2B5EF4-FFF2-40B4-BE49-F238E27FC236}">
                <a16:creationId xmlns:a16="http://schemas.microsoft.com/office/drawing/2014/main" id="{158550B4-572B-BC21-D3A5-DDCC2DB69B0E}"/>
              </a:ext>
            </a:extLst>
          </p:cNvPr>
          <p:cNvSpPr>
            <a:spLocks noGrp="1"/>
          </p:cNvSpPr>
          <p:nvPr>
            <p:ph type="subTitle" idx="1"/>
          </p:nvPr>
        </p:nvSpPr>
        <p:spPr>
          <a:xfrm>
            <a:off x="1683171" y="5240851"/>
            <a:ext cx="8825658" cy="828932"/>
          </a:xfrm>
        </p:spPr>
        <p:txBody>
          <a:bodyPr>
            <a:normAutofit/>
          </a:bodyPr>
          <a:lstStyle/>
          <a:p>
            <a:pPr algn="ctr"/>
            <a:r>
              <a:rPr lang="en-AU" sz="2400" dirty="0">
                <a:solidFill>
                  <a:schemeClr val="tx2"/>
                </a:solidFill>
              </a:rPr>
              <a:t>STUDY SPONSOR: The University of Queensland</a:t>
            </a:r>
          </a:p>
          <a:p>
            <a:pPr algn="ctr"/>
            <a:endParaRPr lang="en-AU" sz="2400" dirty="0">
              <a:solidFill>
                <a:schemeClr val="tx2"/>
              </a:solidFill>
            </a:endParaRPr>
          </a:p>
        </p:txBody>
      </p:sp>
      <p:pic>
        <p:nvPicPr>
          <p:cNvPr id="18434" name="Picture 2" descr="A black background with purple text&#10;&#10;Description automatically generated">
            <a:extLst>
              <a:ext uri="{FF2B5EF4-FFF2-40B4-BE49-F238E27FC236}">
                <a16:creationId xmlns:a16="http://schemas.microsoft.com/office/drawing/2014/main" id="{B0C4BA08-B279-158B-91F6-03963A048E9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87469" y="5871165"/>
            <a:ext cx="1634351"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69599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par>
                                <p:cTn id="8" presetID="10" presetClass="entr" presetSubtype="0" fill="hold" grpId="0" nodeType="withEffect">
                                  <p:stCondLst>
                                    <p:cond delay="1000"/>
                                  </p:stCondLst>
                                  <p:iterate type="wd">
                                    <p:tmPct val="15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08DC9-7112-FF29-650F-2EDDF7E92ED2}"/>
              </a:ext>
            </a:extLst>
          </p:cNvPr>
          <p:cNvSpPr>
            <a:spLocks noGrp="1"/>
          </p:cNvSpPr>
          <p:nvPr>
            <p:ph type="title"/>
          </p:nvPr>
        </p:nvSpPr>
        <p:spPr/>
        <p:txBody>
          <a:bodyPr/>
          <a:lstStyle/>
          <a:p>
            <a:r>
              <a:rPr lang="en-AU" sz="2800" dirty="0"/>
              <a:t>STRATIFICATION CRITERIA FOR RANDOMISATION</a:t>
            </a:r>
          </a:p>
        </p:txBody>
      </p:sp>
      <p:sp>
        <p:nvSpPr>
          <p:cNvPr id="3" name="Content Placeholder 2">
            <a:extLst>
              <a:ext uri="{FF2B5EF4-FFF2-40B4-BE49-F238E27FC236}">
                <a16:creationId xmlns:a16="http://schemas.microsoft.com/office/drawing/2014/main" id="{57E32046-1B88-DF71-C9AB-811CB82F7C50}"/>
              </a:ext>
            </a:extLst>
          </p:cNvPr>
          <p:cNvSpPr>
            <a:spLocks noGrp="1"/>
          </p:cNvSpPr>
          <p:nvPr>
            <p:ph idx="1"/>
          </p:nvPr>
        </p:nvSpPr>
        <p:spPr>
          <a:xfrm>
            <a:off x="510208" y="2372911"/>
            <a:ext cx="11171583" cy="4266427"/>
          </a:xfrm>
        </p:spPr>
        <p:txBody>
          <a:bodyPr>
            <a:noAutofit/>
          </a:bodyPr>
          <a:lstStyle/>
          <a:p>
            <a:pPr marL="228600" indent="-228600">
              <a:buFont typeface="+mj-lt"/>
              <a:buAutoNum type="arabicPeriod"/>
            </a:pPr>
            <a:r>
              <a:rPr lang="en-AU" sz="1600" b="1" dirty="0">
                <a:latin typeface="Calibri" panose="020F0502020204030204" pitchFamily="34" charset="0"/>
                <a:ea typeface="Calibri" panose="020F0502020204030204" pitchFamily="34" charset="0"/>
                <a:cs typeface="Calibri" panose="020F0502020204030204" pitchFamily="34" charset="0"/>
              </a:rPr>
              <a:t>Depth of invasion</a:t>
            </a:r>
          </a:p>
          <a:p>
            <a:pPr lvl="1"/>
            <a:r>
              <a:rPr lang="en-AU" dirty="0">
                <a:latin typeface="Calibri" panose="020F0502020204030204" pitchFamily="34" charset="0"/>
                <a:ea typeface="Calibri" panose="020F0502020204030204" pitchFamily="34" charset="0"/>
                <a:cs typeface="Calibri" panose="020F0502020204030204" pitchFamily="34" charset="0"/>
              </a:rPr>
              <a:t>1-2 mm vs 2.1-3 mm vs 3.1+ mm</a:t>
            </a:r>
          </a:p>
          <a:p>
            <a:pPr marL="400050" lvl="1" indent="0">
              <a:buNone/>
            </a:pPr>
            <a:r>
              <a:rPr lang="en-AU" i="1" dirty="0">
                <a:latin typeface="Calibri" panose="020F0502020204030204" pitchFamily="34" charset="0"/>
                <a:ea typeface="Calibri" panose="020F0502020204030204" pitchFamily="34" charset="0"/>
                <a:cs typeface="Calibri" panose="020F0502020204030204" pitchFamily="34" charset="0"/>
              </a:rPr>
              <a:t>Depth of invasion may be defined according to either FIGO 2018 or 2021. </a:t>
            </a:r>
            <a:endParaRPr lang="en-AU" dirty="0">
              <a:latin typeface="Calibri" panose="020F0502020204030204" pitchFamily="34" charset="0"/>
              <a:ea typeface="Calibri" panose="020F0502020204030204" pitchFamily="34" charset="0"/>
              <a:cs typeface="Calibri" panose="020F0502020204030204" pitchFamily="34" charset="0"/>
            </a:endParaRPr>
          </a:p>
          <a:p>
            <a:pPr marL="228600" indent="-228600">
              <a:buFont typeface="+mj-lt"/>
              <a:buAutoNum type="arabicPeriod"/>
            </a:pPr>
            <a:r>
              <a:rPr lang="en-AU" sz="1600" b="1" dirty="0">
                <a:latin typeface="Calibri" panose="020F0502020204030204" pitchFamily="34" charset="0"/>
                <a:ea typeface="Calibri" panose="020F0502020204030204" pitchFamily="34" charset="0"/>
                <a:cs typeface="Calibri" panose="020F0502020204030204" pitchFamily="34" charset="0"/>
              </a:rPr>
              <a:t>HPV status</a:t>
            </a:r>
          </a:p>
          <a:p>
            <a:pPr lvl="1"/>
            <a:r>
              <a:rPr lang="en-AU" dirty="0">
                <a:latin typeface="Calibri" panose="020F0502020204030204" pitchFamily="34" charset="0"/>
                <a:ea typeface="Calibri" panose="020F0502020204030204" pitchFamily="34" charset="0"/>
                <a:cs typeface="Calibri" panose="020F0502020204030204" pitchFamily="34" charset="0"/>
              </a:rPr>
              <a:t>HPV positive </a:t>
            </a:r>
          </a:p>
          <a:p>
            <a:pPr lvl="1"/>
            <a:r>
              <a:rPr lang="en-AU" dirty="0">
                <a:latin typeface="Calibri" panose="020F0502020204030204" pitchFamily="34" charset="0"/>
                <a:ea typeface="Calibri" panose="020F0502020204030204" pitchFamily="34" charset="0"/>
                <a:cs typeface="Calibri" panose="020F0502020204030204" pitchFamily="34" charset="0"/>
              </a:rPr>
              <a:t>HPV negative</a:t>
            </a:r>
          </a:p>
          <a:p>
            <a:pPr marL="228600" indent="-228600">
              <a:buFont typeface="+mj-lt"/>
              <a:buAutoNum type="arabicPeriod"/>
            </a:pPr>
            <a:r>
              <a:rPr lang="en-AU" sz="1600" b="1" dirty="0">
                <a:latin typeface="Calibri" panose="020F0502020204030204" pitchFamily="34" charset="0"/>
                <a:ea typeface="Calibri" panose="020F0502020204030204" pitchFamily="34" charset="0"/>
                <a:cs typeface="Calibri" panose="020F0502020204030204" pitchFamily="34" charset="0"/>
              </a:rPr>
              <a:t>Histological cell type</a:t>
            </a:r>
          </a:p>
          <a:p>
            <a:pPr lvl="1"/>
            <a:r>
              <a:rPr lang="en-AU" dirty="0">
                <a:latin typeface="Calibri" panose="020F0502020204030204" pitchFamily="34" charset="0"/>
                <a:ea typeface="Calibri" panose="020F0502020204030204" pitchFamily="34" charset="0"/>
                <a:cs typeface="Calibri" panose="020F0502020204030204" pitchFamily="34" charset="0"/>
              </a:rPr>
              <a:t>SCC</a:t>
            </a:r>
          </a:p>
          <a:p>
            <a:pPr lvl="1"/>
            <a:r>
              <a:rPr lang="en-AU" dirty="0">
                <a:latin typeface="Calibri" panose="020F0502020204030204" pitchFamily="34" charset="0"/>
                <a:ea typeface="Calibri" panose="020F0502020204030204" pitchFamily="34" charset="0"/>
                <a:cs typeface="Calibri" panose="020F0502020204030204" pitchFamily="34" charset="0"/>
              </a:rPr>
              <a:t>All other cell types (i.e. adenocarcinoma, melanoma)</a:t>
            </a:r>
          </a:p>
          <a:p>
            <a:pPr marL="228600" lvl="1" indent="-228600">
              <a:buFont typeface="+mj-lt"/>
              <a:buAutoNum type="arabicPeriod" startAt="4"/>
            </a:pPr>
            <a:r>
              <a:rPr lang="en-AU" b="1" dirty="0" err="1">
                <a:latin typeface="Calibri" panose="020F0502020204030204" pitchFamily="34" charset="0"/>
                <a:ea typeface="Calibri" panose="020F0502020204030204" pitchFamily="34" charset="0"/>
                <a:cs typeface="Calibri" panose="020F0502020204030204" pitchFamily="34" charset="0"/>
              </a:rPr>
              <a:t>Charlson</a:t>
            </a:r>
            <a:r>
              <a:rPr lang="en-AU" b="1" dirty="0">
                <a:latin typeface="Calibri" panose="020F0502020204030204" pitchFamily="34" charset="0"/>
                <a:ea typeface="Calibri" panose="020F0502020204030204" pitchFamily="34" charset="0"/>
                <a:cs typeface="Calibri" panose="020F0502020204030204" pitchFamily="34" charset="0"/>
              </a:rPr>
              <a:t> Comorbidity Index (&lt;5, ≥5)</a:t>
            </a:r>
          </a:p>
          <a:p>
            <a:pPr marL="457200" lvl="1" indent="0">
              <a:buNone/>
            </a:pPr>
            <a:endParaRPr lang="en-AU" sz="1400" dirty="0">
              <a:latin typeface="Calibri" panose="020F0502020204030204" pitchFamily="34" charset="0"/>
              <a:ea typeface="Calibri" panose="020F0502020204030204" pitchFamily="34" charset="0"/>
              <a:cs typeface="Calibri" panose="020F0502020204030204" pitchFamily="34" charset="0"/>
            </a:endParaRPr>
          </a:p>
          <a:p>
            <a:endParaRPr lang="en-AU" sz="1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441767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D77FBF-B6AF-2673-3D23-EF3D5E3409CA}"/>
              </a:ext>
            </a:extLst>
          </p:cNvPr>
          <p:cNvSpPr>
            <a:spLocks noGrp="1"/>
          </p:cNvSpPr>
          <p:nvPr>
            <p:ph type="title"/>
          </p:nvPr>
        </p:nvSpPr>
        <p:spPr/>
        <p:txBody>
          <a:bodyPr/>
          <a:lstStyle/>
          <a:p>
            <a:r>
              <a:rPr lang="en-AU" dirty="0"/>
              <a:t>STUDY INTERVENTION</a:t>
            </a:r>
          </a:p>
        </p:txBody>
      </p:sp>
      <p:sp>
        <p:nvSpPr>
          <p:cNvPr id="3" name="Content Placeholder 2">
            <a:extLst>
              <a:ext uri="{FF2B5EF4-FFF2-40B4-BE49-F238E27FC236}">
                <a16:creationId xmlns:a16="http://schemas.microsoft.com/office/drawing/2014/main" id="{1E16E543-CA02-C94F-75BA-432ABB1F346F}"/>
              </a:ext>
            </a:extLst>
          </p:cNvPr>
          <p:cNvSpPr>
            <a:spLocks noGrp="1"/>
          </p:cNvSpPr>
          <p:nvPr>
            <p:ph idx="1"/>
          </p:nvPr>
        </p:nvSpPr>
        <p:spPr>
          <a:xfrm>
            <a:off x="508000" y="2374900"/>
            <a:ext cx="11176000" cy="4356100"/>
          </a:xfrm>
        </p:spPr>
        <p:txBody>
          <a:bodyPr>
            <a:normAutofit/>
          </a:bodyPr>
          <a:lstStyle/>
          <a:p>
            <a:pPr marL="0" indent="0">
              <a:lnSpc>
                <a:spcPct val="115000"/>
              </a:lnSpc>
              <a:buNone/>
            </a:pPr>
            <a:r>
              <a:rPr lang="en-AU" sz="1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Eligible women (n=240) will receive a bilateral groin node ultrasound </a:t>
            </a:r>
            <a:r>
              <a:rPr lang="en-AU" sz="1600" u="sng"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up to 30 days prior </a:t>
            </a:r>
            <a:r>
              <a:rPr lang="en-AU" sz="1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to planned surgery. </a:t>
            </a:r>
          </a:p>
          <a:p>
            <a:pPr lvl="2" indent="-285750">
              <a:lnSpc>
                <a:spcPct val="107000"/>
              </a:lnSpc>
              <a:spcAft>
                <a:spcPts val="800"/>
              </a:spcAft>
              <a:buSzPts val="1000"/>
              <a:buFont typeface="Wingdings" panose="05000000000000000000" pitchFamily="2" charset="2"/>
              <a:buChar char="q"/>
              <a:tabLst>
                <a:tab pos="914400" algn="l"/>
              </a:tabLst>
            </a:pPr>
            <a:r>
              <a:rPr lang="en-AU" sz="1600" kern="100" dirty="0">
                <a:effectLst/>
                <a:latin typeface="Calibri" panose="020F0502020204030204" pitchFamily="34" charset="0"/>
                <a:ea typeface="Calibri" panose="020F0502020204030204" pitchFamily="34" charset="0"/>
                <a:cs typeface="Calibri" panose="020F0502020204030204" pitchFamily="34" charset="0"/>
              </a:rPr>
              <a:t>If Suspicious/Indeterminate:</a:t>
            </a:r>
          </a:p>
          <a:p>
            <a:pPr lvl="3">
              <a:lnSpc>
                <a:spcPct val="107000"/>
              </a:lnSpc>
              <a:spcAft>
                <a:spcPts val="800"/>
              </a:spcAft>
              <a:buSzPts val="1000"/>
              <a:buFont typeface="Wingdings" panose="05000000000000000000" pitchFamily="2" charset="2"/>
              <a:buChar char=""/>
              <a:tabLst>
                <a:tab pos="1371600" algn="l"/>
              </a:tabLst>
            </a:pPr>
            <a:r>
              <a:rPr lang="en-AU" sz="1600" kern="100" dirty="0">
                <a:effectLst/>
                <a:latin typeface="Calibri" panose="020F0502020204030204" pitchFamily="34" charset="0"/>
                <a:ea typeface="Calibri" panose="020F0502020204030204" pitchFamily="34" charset="0"/>
                <a:cs typeface="Calibri" panose="020F0502020204030204" pitchFamily="34" charset="0"/>
              </a:rPr>
              <a:t>Upfront full groin LND or SNB (standard treatment based on local guidelines; estimated n=60).</a:t>
            </a:r>
          </a:p>
          <a:p>
            <a:pPr marL="1028700" lvl="2" indent="-171450">
              <a:lnSpc>
                <a:spcPct val="107000"/>
              </a:lnSpc>
              <a:spcAft>
                <a:spcPts val="800"/>
              </a:spcAft>
              <a:buSzPts val="1000"/>
              <a:buFont typeface="Wingdings" panose="05000000000000000000" pitchFamily="2" charset="2"/>
              <a:buChar char="q"/>
              <a:tabLst>
                <a:tab pos="914400" algn="l"/>
              </a:tabLst>
            </a:pPr>
            <a:r>
              <a:rPr lang="en-AU" sz="1600" kern="100" dirty="0">
                <a:effectLst/>
                <a:latin typeface="Calibri" panose="020F0502020204030204" pitchFamily="34" charset="0"/>
                <a:ea typeface="Calibri" panose="020F0502020204030204" pitchFamily="34" charset="0"/>
                <a:cs typeface="Calibri" panose="020F0502020204030204" pitchFamily="34" charset="0"/>
              </a:rPr>
              <a:t>If Negative/Normal (n=180):</a:t>
            </a:r>
          </a:p>
          <a:p>
            <a:pPr lvl="3">
              <a:lnSpc>
                <a:spcPct val="107000"/>
              </a:lnSpc>
              <a:spcAft>
                <a:spcPts val="800"/>
              </a:spcAft>
              <a:buSzPts val="1000"/>
              <a:buFont typeface="Wingdings" panose="05000000000000000000" pitchFamily="2" charset="2"/>
              <a:buChar char=""/>
              <a:tabLst>
                <a:tab pos="1371600" algn="l"/>
              </a:tabLst>
            </a:pPr>
            <a:r>
              <a:rPr lang="en-AU" sz="1600" kern="100" dirty="0">
                <a:effectLst/>
                <a:latin typeface="Calibri" panose="020F0502020204030204" pitchFamily="34" charset="0"/>
                <a:ea typeface="Calibri" panose="020F0502020204030204" pitchFamily="34" charset="0"/>
                <a:cs typeface="Calibri" panose="020F0502020204030204" pitchFamily="34" charset="0"/>
              </a:rPr>
              <a:t>Randomised 2:1: </a:t>
            </a:r>
          </a:p>
          <a:p>
            <a:pPr lvl="4">
              <a:lnSpc>
                <a:spcPct val="107000"/>
              </a:lnSpc>
              <a:spcAft>
                <a:spcPts val="800"/>
              </a:spcAft>
              <a:buSzPts val="1000"/>
              <a:buFont typeface="Courier New" panose="02070309020205020404" pitchFamily="49" charset="0"/>
              <a:buChar char="o"/>
              <a:tabLst>
                <a:tab pos="1828800" algn="l"/>
              </a:tabLst>
            </a:pPr>
            <a:r>
              <a:rPr lang="en-AU" sz="1600" kern="100" dirty="0">
                <a:effectLst/>
                <a:latin typeface="Calibri" panose="020F0502020204030204" pitchFamily="34" charset="0"/>
                <a:ea typeface="Calibri" panose="020F0502020204030204" pitchFamily="34" charset="0"/>
                <a:cs typeface="Calibri" panose="020F0502020204030204" pitchFamily="34" charset="0"/>
              </a:rPr>
              <a:t>Groin LND (n=60)</a:t>
            </a:r>
          </a:p>
          <a:p>
            <a:pPr lvl="4">
              <a:lnSpc>
                <a:spcPct val="107000"/>
              </a:lnSpc>
              <a:spcAft>
                <a:spcPts val="800"/>
              </a:spcAft>
              <a:buSzPts val="1000"/>
              <a:buFont typeface="Courier New" panose="02070309020205020404" pitchFamily="49" charset="0"/>
              <a:buChar char="o"/>
              <a:tabLst>
                <a:tab pos="1828800" algn="l"/>
              </a:tabLst>
            </a:pPr>
            <a:r>
              <a:rPr lang="en-AU" sz="1600" kern="100" dirty="0">
                <a:effectLst/>
                <a:latin typeface="Calibri" panose="020F0502020204030204" pitchFamily="34" charset="0"/>
                <a:ea typeface="Calibri" panose="020F0502020204030204" pitchFamily="34" charset="0"/>
                <a:cs typeface="Calibri" panose="020F0502020204030204" pitchFamily="34" charset="0"/>
              </a:rPr>
              <a:t>Bilateral groin USM every 2 months and clinical examination every 3 months for 12 months (n=120; no upfront groin LND).</a:t>
            </a:r>
          </a:p>
          <a:p>
            <a:pPr marL="0" indent="0" algn="just">
              <a:buNone/>
            </a:pPr>
            <a:r>
              <a:rPr lang="en-AU" sz="1600" dirty="0">
                <a:latin typeface="Calibri" panose="020F0502020204030204" pitchFamily="34" charset="0"/>
                <a:ea typeface="Calibri" panose="020F0502020204030204" pitchFamily="34" charset="0"/>
                <a:cs typeface="Calibri" panose="020F0502020204030204" pitchFamily="34" charset="0"/>
              </a:rPr>
              <a:t>All participants will receive appropriate surgical excision of the primary tumour (radical wide local excision or radical vulvectomy). All lymph nodes </a:t>
            </a:r>
            <a:r>
              <a:rPr lang="en-AU" sz="1600" u="sng" dirty="0">
                <a:latin typeface="Calibri" panose="020F0502020204030204" pitchFamily="34" charset="0"/>
                <a:ea typeface="Calibri" panose="020F0502020204030204" pitchFamily="34" charset="0"/>
                <a:cs typeface="Calibri" panose="020F0502020204030204" pitchFamily="34" charset="0"/>
              </a:rPr>
              <a:t>will undergo central pathology review</a:t>
            </a:r>
            <a:r>
              <a:rPr lang="en-AU" sz="1600" dirty="0">
                <a:latin typeface="Calibri" panose="020F0502020204030204" pitchFamily="34" charset="0"/>
                <a:ea typeface="Calibri" panose="020F0502020204030204" pitchFamily="34" charset="0"/>
                <a:cs typeface="Calibri" panose="020F0502020204030204" pitchFamily="34" charset="0"/>
              </a:rPr>
              <a:t>. Postoperative treatment will follow local institutional treatment guidelines.</a:t>
            </a:r>
          </a:p>
          <a:p>
            <a:pPr algn="just"/>
            <a:endParaRPr lang="en-AU" sz="16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58093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19E621-B770-6FD6-EC75-DF35EE95CF9C}"/>
              </a:ext>
            </a:extLst>
          </p:cNvPr>
          <p:cNvSpPr>
            <a:spLocks noGrp="1"/>
          </p:cNvSpPr>
          <p:nvPr>
            <p:ph type="title"/>
          </p:nvPr>
        </p:nvSpPr>
        <p:spPr/>
        <p:txBody>
          <a:bodyPr/>
          <a:lstStyle/>
          <a:p>
            <a:r>
              <a:rPr lang="en-AU" dirty="0"/>
              <a:t>TRANSLATIONAL RESEARCH</a:t>
            </a:r>
          </a:p>
        </p:txBody>
      </p:sp>
      <p:sp>
        <p:nvSpPr>
          <p:cNvPr id="3" name="Content Placeholder 2">
            <a:extLst>
              <a:ext uri="{FF2B5EF4-FFF2-40B4-BE49-F238E27FC236}">
                <a16:creationId xmlns:a16="http://schemas.microsoft.com/office/drawing/2014/main" id="{BF9FD841-B789-BD15-318A-EE7BCCBA416F}"/>
              </a:ext>
            </a:extLst>
          </p:cNvPr>
          <p:cNvSpPr>
            <a:spLocks noGrp="1"/>
          </p:cNvSpPr>
          <p:nvPr>
            <p:ph idx="1"/>
          </p:nvPr>
        </p:nvSpPr>
        <p:spPr>
          <a:xfrm>
            <a:off x="419100" y="2336800"/>
            <a:ext cx="11315700" cy="4361712"/>
          </a:xfrm>
        </p:spPr>
        <p:txBody>
          <a:bodyPr>
            <a:noAutofit/>
          </a:bodyPr>
          <a:lstStyle/>
          <a:p>
            <a:pPr marL="0" indent="0" algn="just">
              <a:lnSpc>
                <a:spcPct val="120000"/>
              </a:lnSpc>
              <a:buNone/>
            </a:pPr>
            <a:r>
              <a:rPr lang="en-AU" dirty="0">
                <a:latin typeface="Calibri" panose="020F0502020204030204" pitchFamily="34" charset="0"/>
                <a:ea typeface="Calibri" panose="020F0502020204030204" pitchFamily="34" charset="0"/>
                <a:cs typeface="Calibri" panose="020F0502020204030204" pitchFamily="34" charset="0"/>
              </a:rPr>
              <a:t>All participants (pending consent) will be asked to donate blood samples and Formalin-Fixed Paraffin Embedded (FFPE) tissue for future molecular and biomarker research.</a:t>
            </a:r>
          </a:p>
          <a:p>
            <a:pPr algn="just"/>
            <a:r>
              <a:rPr lang="en-AU" b="1" dirty="0">
                <a:latin typeface="Calibri" panose="020F0502020204030204" pitchFamily="34" charset="0"/>
                <a:ea typeface="Calibri" panose="020F0502020204030204" pitchFamily="34" charset="0"/>
                <a:cs typeface="Calibri" panose="020F0502020204030204" pitchFamily="34" charset="0"/>
              </a:rPr>
              <a:t>Collection Process:</a:t>
            </a:r>
          </a:p>
          <a:p>
            <a:pPr lvl="1" algn="just">
              <a:buFont typeface="Wingdings" panose="05000000000000000000" pitchFamily="2" charset="2"/>
              <a:buChar char="q"/>
            </a:pPr>
            <a:r>
              <a:rPr lang="en-AU" sz="1800" dirty="0">
                <a:latin typeface="Calibri" panose="020F0502020204030204" pitchFamily="34" charset="0"/>
                <a:ea typeface="Calibri" panose="020F0502020204030204" pitchFamily="34" charset="0"/>
                <a:cs typeface="Calibri" panose="020F0502020204030204" pitchFamily="34" charset="0"/>
              </a:rPr>
              <a:t>Clinical trial coordinators will arrange for samples to be sent to a central laboratory in Queensland for histopathology review.</a:t>
            </a:r>
          </a:p>
          <a:p>
            <a:pPr algn="just"/>
            <a:r>
              <a:rPr lang="en-AU" b="1" dirty="0">
                <a:latin typeface="Calibri" panose="020F0502020204030204" pitchFamily="34" charset="0"/>
                <a:ea typeface="Calibri" panose="020F0502020204030204" pitchFamily="34" charset="0"/>
                <a:cs typeface="Calibri" panose="020F0502020204030204" pitchFamily="34" charset="0"/>
              </a:rPr>
              <a:t>Blood Sample collection (Australian sites only):</a:t>
            </a:r>
          </a:p>
          <a:p>
            <a:pPr lvl="1" algn="just">
              <a:buFont typeface="Wingdings" panose="05000000000000000000" pitchFamily="2" charset="2"/>
              <a:buChar char="q"/>
            </a:pPr>
            <a:r>
              <a:rPr lang="en-AU" sz="1800" dirty="0">
                <a:latin typeface="Calibri" panose="020F0502020204030204" pitchFamily="34" charset="0"/>
                <a:ea typeface="Calibri" panose="020F0502020204030204" pitchFamily="34" charset="0"/>
                <a:cs typeface="Calibri" panose="020F0502020204030204" pitchFamily="34" charset="0"/>
              </a:rPr>
              <a:t>For Standard Upfront Groin LND:</a:t>
            </a:r>
          </a:p>
          <a:p>
            <a:pPr lvl="2" algn="just">
              <a:buFont typeface="Wingdings" panose="05000000000000000000" pitchFamily="2" charset="2"/>
              <a:buChar char="Ø"/>
            </a:pPr>
            <a:r>
              <a:rPr lang="en-AU" sz="1800" dirty="0">
                <a:latin typeface="Calibri" panose="020F0502020204030204" pitchFamily="34" charset="0"/>
                <a:ea typeface="Calibri" panose="020F0502020204030204" pitchFamily="34" charset="0"/>
                <a:cs typeface="Calibri" panose="020F0502020204030204" pitchFamily="34" charset="0"/>
              </a:rPr>
              <a:t>Blood collected at baseline (prior to surgery) and 8 weeks post-surgery.</a:t>
            </a:r>
          </a:p>
          <a:p>
            <a:pPr lvl="1" algn="just">
              <a:buFont typeface="Wingdings" panose="05000000000000000000" pitchFamily="2" charset="2"/>
              <a:buChar char="q"/>
            </a:pPr>
            <a:r>
              <a:rPr lang="en-AU" sz="1800" dirty="0">
                <a:latin typeface="Calibri" panose="020F0502020204030204" pitchFamily="34" charset="0"/>
                <a:ea typeface="Calibri" panose="020F0502020204030204" pitchFamily="34" charset="0"/>
                <a:cs typeface="Calibri" panose="020F0502020204030204" pitchFamily="34" charset="0"/>
              </a:rPr>
              <a:t>For Serial High-Resolution Groin USM:</a:t>
            </a:r>
          </a:p>
          <a:p>
            <a:pPr lvl="2" algn="just">
              <a:buFont typeface="Wingdings" panose="05000000000000000000" pitchFamily="2" charset="2"/>
              <a:buChar char="Ø"/>
            </a:pPr>
            <a:r>
              <a:rPr lang="en-AU" sz="1800" dirty="0">
                <a:latin typeface="Calibri" panose="020F0502020204030204" pitchFamily="34" charset="0"/>
                <a:ea typeface="Calibri" panose="020F0502020204030204" pitchFamily="34" charset="0"/>
                <a:cs typeface="Calibri" panose="020F0502020204030204" pitchFamily="34" charset="0"/>
              </a:rPr>
              <a:t>Blood collected at baseline and during each of the seven ultrasound visits.</a:t>
            </a:r>
          </a:p>
          <a:p>
            <a:pPr algn="just"/>
            <a:endParaRPr lang="en-AU"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555422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250FA7-5AF7-EA0B-B7F6-6DFE6AAF4BB8}"/>
              </a:ext>
            </a:extLst>
          </p:cNvPr>
          <p:cNvSpPr>
            <a:spLocks noGrp="1"/>
          </p:cNvSpPr>
          <p:nvPr>
            <p:ph type="title"/>
          </p:nvPr>
        </p:nvSpPr>
        <p:spPr>
          <a:xfrm>
            <a:off x="676489" y="941770"/>
            <a:ext cx="10126190" cy="706964"/>
          </a:xfrm>
        </p:spPr>
        <p:txBody>
          <a:bodyPr/>
          <a:lstStyle/>
          <a:p>
            <a:r>
              <a:rPr lang="en-AU" sz="2400" dirty="0"/>
              <a:t>SURGICAL AND PATHOLOGY PROTOCOL FOR STUDY PARTICIPANTS</a:t>
            </a:r>
          </a:p>
        </p:txBody>
      </p:sp>
      <p:sp>
        <p:nvSpPr>
          <p:cNvPr id="3" name="Content Placeholder 2">
            <a:extLst>
              <a:ext uri="{FF2B5EF4-FFF2-40B4-BE49-F238E27FC236}">
                <a16:creationId xmlns:a16="http://schemas.microsoft.com/office/drawing/2014/main" id="{698E022B-1C71-7833-5D5F-9E677A8C7098}"/>
              </a:ext>
            </a:extLst>
          </p:cNvPr>
          <p:cNvSpPr>
            <a:spLocks noGrp="1"/>
          </p:cNvSpPr>
          <p:nvPr>
            <p:ph idx="1"/>
          </p:nvPr>
        </p:nvSpPr>
        <p:spPr>
          <a:xfrm>
            <a:off x="446567" y="2371060"/>
            <a:ext cx="11493796" cy="4263655"/>
          </a:xfrm>
        </p:spPr>
        <p:txBody>
          <a:bodyPr>
            <a:noAutofit/>
          </a:bodyPr>
          <a:lstStyle/>
          <a:p>
            <a:pPr>
              <a:spcBef>
                <a:spcPts val="0"/>
              </a:spcBef>
            </a:pPr>
            <a:r>
              <a:rPr lang="en-AU" b="1" kern="100" dirty="0">
                <a:effectLst/>
                <a:latin typeface="Calibri" panose="020F0502020204030204" pitchFamily="34" charset="0"/>
                <a:ea typeface="Calibri" panose="020F0502020204030204" pitchFamily="34" charset="0"/>
                <a:cs typeface="Calibri" panose="020F0502020204030204" pitchFamily="34" charset="0"/>
              </a:rPr>
              <a:t>Primary Tumour Excision:</a:t>
            </a:r>
          </a:p>
          <a:p>
            <a:pPr lvl="1" indent="-342900">
              <a:spcBef>
                <a:spcPts val="0"/>
              </a:spcBef>
              <a:buSzPts val="1000"/>
              <a:buFont typeface="Wingdings" panose="05000000000000000000" pitchFamily="2" charset="2"/>
              <a:buChar char="§"/>
              <a:tabLst>
                <a:tab pos="457200" algn="l"/>
              </a:tabLst>
            </a:pPr>
            <a:r>
              <a:rPr lang="en-AU" sz="1800" kern="100" dirty="0">
                <a:effectLst/>
                <a:latin typeface="Calibri" panose="020F0502020204030204" pitchFamily="34" charset="0"/>
                <a:ea typeface="Calibri" panose="020F0502020204030204" pitchFamily="34" charset="0"/>
                <a:cs typeface="Calibri" panose="020F0502020204030204" pitchFamily="34" charset="0"/>
              </a:rPr>
              <a:t>All participants will receive appropriate surgical excision of the primary vulvar tumour.</a:t>
            </a:r>
          </a:p>
          <a:p>
            <a:pPr marL="0" indent="0">
              <a:spcBef>
                <a:spcPts val="0"/>
              </a:spcBef>
              <a:buNone/>
            </a:pPr>
            <a:endParaRPr lang="en-AU" kern="100" dirty="0">
              <a:effectLst/>
              <a:latin typeface="Calibri" panose="020F0502020204030204" pitchFamily="34" charset="0"/>
              <a:ea typeface="Calibri" panose="020F0502020204030204" pitchFamily="34" charset="0"/>
              <a:cs typeface="Calibri" panose="020F0502020204030204" pitchFamily="34" charset="0"/>
            </a:endParaRPr>
          </a:p>
          <a:p>
            <a:pPr>
              <a:spcBef>
                <a:spcPts val="0"/>
              </a:spcBef>
            </a:pPr>
            <a:r>
              <a:rPr lang="en-AU" b="1" kern="100" dirty="0">
                <a:effectLst/>
                <a:latin typeface="Calibri" panose="020F0502020204030204" pitchFamily="34" charset="0"/>
                <a:ea typeface="Calibri" panose="020F0502020204030204" pitchFamily="34" charset="0"/>
                <a:cs typeface="Calibri" panose="020F0502020204030204" pitchFamily="34" charset="0"/>
              </a:rPr>
              <a:t>Groin Lymph Node Dissection (LND) = standard treatment group:</a:t>
            </a:r>
          </a:p>
          <a:p>
            <a:pPr lvl="2" indent="-342900">
              <a:spcBef>
                <a:spcPts val="0"/>
              </a:spcBef>
              <a:buSzPts val="1000"/>
              <a:buFont typeface="Wingdings" panose="05000000000000000000" pitchFamily="2" charset="2"/>
              <a:buChar char="§"/>
              <a:tabLst>
                <a:tab pos="457200" algn="l"/>
              </a:tabLst>
            </a:pPr>
            <a:r>
              <a:rPr lang="en-AU" sz="1800" kern="100" dirty="0">
                <a:latin typeface="Calibri" panose="020F0502020204030204" pitchFamily="34" charset="0"/>
                <a:ea typeface="Calibri" panose="020F0502020204030204" pitchFamily="34" charset="0"/>
                <a:cs typeface="Calibri" panose="020F0502020204030204" pitchFamily="34" charset="0"/>
              </a:rPr>
              <a:t>Options: Full inguinal-femoral lymphadenectomy (IFL) or sentinel node biopsy (SNB).</a:t>
            </a:r>
          </a:p>
          <a:p>
            <a:pPr lvl="2" indent="-342900">
              <a:spcBef>
                <a:spcPts val="0"/>
              </a:spcBef>
              <a:buSzPts val="1000"/>
              <a:buFont typeface="Wingdings" panose="05000000000000000000" pitchFamily="2" charset="2"/>
              <a:buChar char="§"/>
              <a:tabLst>
                <a:tab pos="457200" algn="l"/>
              </a:tabLst>
            </a:pPr>
            <a:r>
              <a:rPr lang="en-AU" sz="1800" kern="100" dirty="0">
                <a:latin typeface="Calibri" panose="020F0502020204030204" pitchFamily="34" charset="0"/>
                <a:ea typeface="Calibri" panose="020F0502020204030204" pitchFamily="34" charset="0"/>
                <a:cs typeface="Calibri" panose="020F0502020204030204" pitchFamily="34" charset="0"/>
              </a:rPr>
              <a:t>Procedure based on institutional guidelines, can be unilateral or bilateral.</a:t>
            </a:r>
          </a:p>
          <a:p>
            <a:pPr>
              <a:spcBef>
                <a:spcPts val="0"/>
              </a:spcBef>
              <a:buSzPts val="1000"/>
              <a:buFont typeface="Symbol" panose="05050102010706020507" pitchFamily="18" charset="2"/>
              <a:buChar char=""/>
              <a:tabLst>
                <a:tab pos="457200" algn="l"/>
              </a:tabLst>
            </a:pPr>
            <a:endParaRPr lang="en-AU" kern="100" dirty="0">
              <a:latin typeface="Calibri" panose="020F0502020204030204" pitchFamily="34" charset="0"/>
              <a:ea typeface="Calibri" panose="020F0502020204030204" pitchFamily="34" charset="0"/>
              <a:cs typeface="Calibri" panose="020F0502020204030204" pitchFamily="34" charset="0"/>
            </a:endParaRPr>
          </a:p>
          <a:p>
            <a:pPr lvl="1">
              <a:spcBef>
                <a:spcPts val="0"/>
              </a:spcBef>
              <a:buSzPts val="1000"/>
              <a:buFont typeface="Wingdings" panose="05000000000000000000" pitchFamily="2" charset="2"/>
              <a:buChar char="Ø"/>
              <a:tabLst>
                <a:tab pos="457200" algn="l"/>
              </a:tabLst>
            </a:pPr>
            <a:r>
              <a:rPr lang="en-AU" b="1" kern="100" dirty="0">
                <a:latin typeface="Calibri" panose="020F0502020204030204" pitchFamily="34" charset="0"/>
                <a:ea typeface="Calibri" panose="020F0502020204030204" pitchFamily="34" charset="0"/>
                <a:cs typeface="Calibri" panose="020F0502020204030204" pitchFamily="34" charset="0"/>
              </a:rPr>
              <a:t>Eligibility for SNB:</a:t>
            </a:r>
          </a:p>
          <a:p>
            <a:pPr marL="1143000" lvl="2" indent="-228600">
              <a:spcBef>
                <a:spcPts val="0"/>
              </a:spcBef>
              <a:buSzPts val="1000"/>
              <a:buFont typeface="Wingdings" panose="05000000000000000000" pitchFamily="2" charset="2"/>
              <a:buChar char=""/>
              <a:tabLst>
                <a:tab pos="1371600" algn="l"/>
              </a:tabLst>
            </a:pPr>
            <a:r>
              <a:rPr lang="en-AU" sz="1800" kern="100" dirty="0">
                <a:effectLst/>
                <a:latin typeface="Calibri" panose="020F0502020204030204" pitchFamily="34" charset="0"/>
                <a:ea typeface="Calibri" panose="020F0502020204030204" pitchFamily="34" charset="0"/>
                <a:cs typeface="Calibri" panose="020F0502020204030204" pitchFamily="34" charset="0"/>
              </a:rPr>
              <a:t>Tumours less than 4 cm in largest diameter, unifocal.</a:t>
            </a:r>
          </a:p>
          <a:p>
            <a:pPr marL="1143000" lvl="2" indent="-228600">
              <a:spcBef>
                <a:spcPts val="0"/>
              </a:spcBef>
              <a:buSzPts val="1000"/>
              <a:buFont typeface="Wingdings" panose="05000000000000000000" pitchFamily="2" charset="2"/>
              <a:buChar char=""/>
              <a:tabLst>
                <a:tab pos="1371600" algn="l"/>
              </a:tabLst>
            </a:pPr>
            <a:r>
              <a:rPr lang="en-AU" sz="1800" kern="100" dirty="0">
                <a:effectLst/>
                <a:latin typeface="Calibri" panose="020F0502020204030204" pitchFamily="34" charset="0"/>
                <a:ea typeface="Calibri" panose="020F0502020204030204" pitchFamily="34" charset="0"/>
                <a:cs typeface="Calibri" panose="020F0502020204030204" pitchFamily="34" charset="0"/>
              </a:rPr>
              <a:t>Tracer agent for SNB is not specified.</a:t>
            </a:r>
          </a:p>
          <a:p>
            <a:pPr>
              <a:spcBef>
                <a:spcPts val="0"/>
              </a:spcBef>
            </a:pPr>
            <a:endParaRPr lang="en-AU" kern="100" dirty="0">
              <a:effectLst/>
              <a:latin typeface="Calibri" panose="020F0502020204030204" pitchFamily="34" charset="0"/>
              <a:ea typeface="Calibri" panose="020F0502020204030204" pitchFamily="34" charset="0"/>
              <a:cs typeface="Calibri" panose="020F0502020204030204" pitchFamily="34" charset="0"/>
            </a:endParaRPr>
          </a:p>
          <a:p>
            <a:pPr>
              <a:spcBef>
                <a:spcPts val="0"/>
              </a:spcBef>
            </a:pPr>
            <a:r>
              <a:rPr lang="en-AU" b="1" kern="100" dirty="0">
                <a:effectLst/>
                <a:latin typeface="Calibri" panose="020F0502020204030204" pitchFamily="34" charset="0"/>
                <a:ea typeface="Calibri" panose="020F0502020204030204" pitchFamily="34" charset="0"/>
                <a:cs typeface="Calibri" panose="020F0502020204030204" pitchFamily="34" charset="0"/>
              </a:rPr>
              <a:t>Sentinel Node Pathology:</a:t>
            </a:r>
          </a:p>
          <a:p>
            <a:pPr lvl="1" indent="-342900">
              <a:spcBef>
                <a:spcPts val="0"/>
              </a:spcBef>
              <a:buSzPts val="1000"/>
              <a:buFont typeface="Symbol" panose="05050102010706020507" pitchFamily="18" charset="2"/>
              <a:buChar char=""/>
              <a:tabLst>
                <a:tab pos="457200" algn="l"/>
              </a:tabLst>
            </a:pPr>
            <a:r>
              <a:rPr lang="en-AU" sz="1800" kern="100" dirty="0">
                <a:effectLst/>
                <a:latin typeface="Calibri" panose="020F0502020204030204" pitchFamily="34" charset="0"/>
                <a:ea typeface="Calibri" panose="020F0502020204030204" pitchFamily="34" charset="0"/>
                <a:cs typeface="Calibri" panose="020F0502020204030204" pitchFamily="34" charset="0"/>
              </a:rPr>
              <a:t>Ultra-staging:</a:t>
            </a:r>
          </a:p>
          <a:p>
            <a:pPr lvl="2" indent="-285750">
              <a:spcBef>
                <a:spcPts val="0"/>
              </a:spcBef>
              <a:buSzPts val="1000"/>
              <a:buFont typeface="Courier New" panose="02070309020205020404" pitchFamily="49" charset="0"/>
              <a:buChar char="o"/>
              <a:tabLst>
                <a:tab pos="914400" algn="l"/>
              </a:tabLst>
            </a:pPr>
            <a:r>
              <a:rPr lang="en-AU" sz="1800" kern="100" dirty="0">
                <a:effectLst/>
                <a:latin typeface="Calibri" panose="020F0502020204030204" pitchFamily="34" charset="0"/>
                <a:ea typeface="Calibri" panose="020F0502020204030204" pitchFamily="34" charset="0"/>
                <a:cs typeface="Calibri" panose="020F0502020204030204" pitchFamily="34" charset="0"/>
              </a:rPr>
              <a:t>Sentinel nodes will undergo ultra-staging (sites will follow their own protocol)</a:t>
            </a:r>
          </a:p>
          <a:p>
            <a:pPr lvl="2" indent="-285750">
              <a:spcBef>
                <a:spcPts val="0"/>
              </a:spcBef>
              <a:buSzPts val="1000"/>
              <a:buFont typeface="Courier New" panose="02070309020205020404" pitchFamily="49" charset="0"/>
              <a:buChar char="o"/>
              <a:tabLst>
                <a:tab pos="914400" algn="l"/>
              </a:tabLst>
            </a:pPr>
            <a:r>
              <a:rPr lang="en-AU" sz="1800" b="1" kern="100" dirty="0">
                <a:effectLst/>
                <a:latin typeface="Calibri" panose="020F0502020204030204" pitchFamily="34" charset="0"/>
                <a:ea typeface="Calibri" panose="020F0502020204030204" pitchFamily="34" charset="0"/>
                <a:cs typeface="Calibri" panose="020F0502020204030204" pitchFamily="34" charset="0"/>
              </a:rPr>
              <a:t>Minimum requirement: </a:t>
            </a:r>
            <a:r>
              <a:rPr lang="en-AU" sz="1800" kern="100" dirty="0">
                <a:effectLst/>
                <a:latin typeface="Calibri" panose="020F0502020204030204" pitchFamily="34" charset="0"/>
                <a:ea typeface="Calibri" panose="020F0502020204030204" pitchFamily="34" charset="0"/>
                <a:cs typeface="Calibri" panose="020F0502020204030204" pitchFamily="34" charset="0"/>
              </a:rPr>
              <a:t>Immunohistochemistry for cytokeratin on each block of sentinel lymph node tissue.</a:t>
            </a:r>
          </a:p>
          <a:p>
            <a:pPr marL="0" indent="0">
              <a:spcBef>
                <a:spcPts val="0"/>
              </a:spcBef>
              <a:buNone/>
            </a:pPr>
            <a:endParaRPr lang="en-AU" kern="100" dirty="0">
              <a:effectLst/>
              <a:latin typeface="Calibri" panose="020F0502020204030204" pitchFamily="34" charset="0"/>
              <a:ea typeface="Calibri" panose="020F0502020204030204" pitchFamily="34" charset="0"/>
              <a:cs typeface="Calibri" panose="020F0502020204030204" pitchFamily="34" charset="0"/>
            </a:endParaRPr>
          </a:p>
          <a:p>
            <a:pPr>
              <a:spcBef>
                <a:spcPts val="0"/>
              </a:spcBef>
            </a:pPr>
            <a:endParaRPr lang="en-AU"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952461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784EFF-B628-E721-5A34-3E20273643FB}"/>
              </a:ext>
            </a:extLst>
          </p:cNvPr>
          <p:cNvSpPr>
            <a:spLocks noGrp="1"/>
          </p:cNvSpPr>
          <p:nvPr>
            <p:ph type="title"/>
          </p:nvPr>
        </p:nvSpPr>
        <p:spPr/>
        <p:txBody>
          <a:bodyPr/>
          <a:lstStyle/>
          <a:p>
            <a:r>
              <a:rPr lang="en-AU" sz="3200" dirty="0"/>
              <a:t>CRITERIA FOR GROIN NODE EVALUATION</a:t>
            </a:r>
          </a:p>
        </p:txBody>
      </p:sp>
      <p:sp>
        <p:nvSpPr>
          <p:cNvPr id="3" name="Content Placeholder 2">
            <a:extLst>
              <a:ext uri="{FF2B5EF4-FFF2-40B4-BE49-F238E27FC236}">
                <a16:creationId xmlns:a16="http://schemas.microsoft.com/office/drawing/2014/main" id="{485EC9E8-7A51-5D8E-8DD7-01F1138D4DAF}"/>
              </a:ext>
            </a:extLst>
          </p:cNvPr>
          <p:cNvSpPr>
            <a:spLocks noGrp="1"/>
          </p:cNvSpPr>
          <p:nvPr>
            <p:ph idx="1"/>
          </p:nvPr>
        </p:nvSpPr>
        <p:spPr>
          <a:xfrm>
            <a:off x="489098" y="2360427"/>
            <a:ext cx="11238614" cy="4316820"/>
          </a:xfrm>
        </p:spPr>
        <p:txBody>
          <a:bodyPr>
            <a:normAutofit fontScale="92500" lnSpcReduction="10000"/>
          </a:bodyPr>
          <a:lstStyle/>
          <a:p>
            <a:pPr marL="0" indent="0">
              <a:buNone/>
            </a:pPr>
            <a:r>
              <a:rPr lang="en-AU" dirty="0">
                <a:latin typeface="Calibri" panose="020F0502020204030204" pitchFamily="34" charset="0"/>
                <a:ea typeface="Calibri" panose="020F0502020204030204" pitchFamily="34" charset="0"/>
                <a:cs typeface="Calibri" panose="020F0502020204030204" pitchFamily="34" charset="0"/>
              </a:rPr>
              <a:t>Ten criteria to be captured on a trial-specific case report form for each identified groin node:</a:t>
            </a:r>
          </a:p>
          <a:p>
            <a:pPr lvl="1">
              <a:buFont typeface="+mj-lt"/>
              <a:buAutoNum type="arabicPeriod"/>
            </a:pPr>
            <a:r>
              <a:rPr lang="en-AU" sz="1800" dirty="0">
                <a:latin typeface="Calibri" panose="020F0502020204030204" pitchFamily="34" charset="0"/>
                <a:ea typeface="Calibri" panose="020F0502020204030204" pitchFamily="34" charset="0"/>
                <a:cs typeface="Calibri" panose="020F0502020204030204" pitchFamily="34" charset="0"/>
              </a:rPr>
              <a:t>Shape (globular vs non-globular)</a:t>
            </a:r>
          </a:p>
          <a:p>
            <a:pPr lvl="1">
              <a:buFont typeface="+mj-lt"/>
              <a:buAutoNum type="arabicPeriod"/>
            </a:pPr>
            <a:r>
              <a:rPr lang="en-AU" sz="1800" dirty="0">
                <a:latin typeface="Calibri" panose="020F0502020204030204" pitchFamily="34" charset="0"/>
                <a:ea typeface="Calibri" panose="020F0502020204030204" pitchFamily="34" charset="0"/>
                <a:cs typeface="Calibri" panose="020F0502020204030204" pitchFamily="34" charset="0"/>
              </a:rPr>
              <a:t>Homogeneity of echo structure</a:t>
            </a:r>
          </a:p>
          <a:p>
            <a:pPr lvl="1">
              <a:buFont typeface="+mj-lt"/>
              <a:buAutoNum type="arabicPeriod"/>
            </a:pPr>
            <a:r>
              <a:rPr lang="en-AU" sz="1800" dirty="0">
                <a:latin typeface="Calibri" panose="020F0502020204030204" pitchFamily="34" charset="0"/>
                <a:ea typeface="Calibri" panose="020F0502020204030204" pitchFamily="34" charset="0"/>
                <a:cs typeface="Calibri" panose="020F0502020204030204" pitchFamily="34" charset="0"/>
              </a:rPr>
              <a:t>Hyper- or hypoechoic areas within the lymph nodes</a:t>
            </a:r>
          </a:p>
          <a:p>
            <a:pPr lvl="1">
              <a:buFont typeface="+mj-lt"/>
              <a:buAutoNum type="arabicPeriod"/>
            </a:pPr>
            <a:r>
              <a:rPr lang="en-AU" sz="1800" dirty="0">
                <a:latin typeface="Calibri" panose="020F0502020204030204" pitchFamily="34" charset="0"/>
                <a:ea typeface="Calibri" panose="020F0502020204030204" pitchFamily="34" charset="0"/>
                <a:cs typeface="Calibri" panose="020F0502020204030204" pitchFamily="34" charset="0"/>
              </a:rPr>
              <a:t>Hilum abnormalities</a:t>
            </a:r>
          </a:p>
          <a:p>
            <a:pPr lvl="1">
              <a:buFont typeface="+mj-lt"/>
              <a:buAutoNum type="arabicPeriod"/>
            </a:pPr>
            <a:r>
              <a:rPr lang="en-AU" sz="1800" dirty="0">
                <a:latin typeface="Calibri" panose="020F0502020204030204" pitchFamily="34" charset="0"/>
                <a:ea typeface="Calibri" panose="020F0502020204030204" pitchFamily="34" charset="0"/>
                <a:cs typeface="Calibri" panose="020F0502020204030204" pitchFamily="34" charset="0"/>
              </a:rPr>
              <a:t>Cortical thickening</a:t>
            </a:r>
          </a:p>
          <a:p>
            <a:pPr lvl="1">
              <a:buFont typeface="+mj-lt"/>
              <a:buAutoNum type="arabicPeriod"/>
            </a:pPr>
            <a:r>
              <a:rPr lang="en-AU" sz="1800" dirty="0">
                <a:latin typeface="Calibri" panose="020F0502020204030204" pitchFamily="34" charset="0"/>
                <a:ea typeface="Calibri" panose="020F0502020204030204" pitchFamily="34" charset="0"/>
                <a:cs typeface="Calibri" panose="020F0502020204030204" pitchFamily="34" charset="0"/>
              </a:rPr>
              <a:t>Nodal grouping</a:t>
            </a:r>
          </a:p>
          <a:p>
            <a:pPr lvl="1">
              <a:buFont typeface="+mj-lt"/>
              <a:buAutoNum type="arabicPeriod"/>
            </a:pPr>
            <a:r>
              <a:rPr lang="en-AU" sz="1800" dirty="0">
                <a:latin typeface="Calibri" panose="020F0502020204030204" pitchFamily="34" charset="0"/>
                <a:ea typeface="Calibri" panose="020F0502020204030204" pitchFamily="34" charset="0"/>
                <a:cs typeface="Calibri" panose="020F0502020204030204" pitchFamily="34" charset="0"/>
              </a:rPr>
              <a:t>Long (L) and short (S) axis (L/S ratio; values of &lt;2 are considered abnormal) for the most suspicious or largest lymph node</a:t>
            </a:r>
          </a:p>
          <a:p>
            <a:pPr lvl="1">
              <a:buFont typeface="+mj-lt"/>
              <a:buAutoNum type="arabicPeriod"/>
            </a:pPr>
            <a:r>
              <a:rPr lang="en-AU" sz="1800" dirty="0">
                <a:latin typeface="Calibri" panose="020F0502020204030204" pitchFamily="34" charset="0"/>
                <a:ea typeface="Calibri" panose="020F0502020204030204" pitchFamily="34" charset="0"/>
                <a:cs typeface="Calibri" panose="020F0502020204030204" pitchFamily="34" charset="0"/>
              </a:rPr>
              <a:t>Perinodal hyperechoic ring (inflammation)</a:t>
            </a:r>
          </a:p>
          <a:p>
            <a:pPr lvl="1">
              <a:buFont typeface="+mj-lt"/>
              <a:buAutoNum type="arabicPeriod"/>
            </a:pPr>
            <a:r>
              <a:rPr lang="en-AU" sz="1800" dirty="0">
                <a:latin typeface="Calibri" panose="020F0502020204030204" pitchFamily="34" charset="0"/>
                <a:ea typeface="Calibri" panose="020F0502020204030204" pitchFamily="34" charset="0"/>
                <a:cs typeface="Calibri" panose="020F0502020204030204" pitchFamily="34" charset="0"/>
              </a:rPr>
              <a:t>Cortical interruption (possible extra-nodal spread)</a:t>
            </a:r>
          </a:p>
          <a:p>
            <a:pPr lvl="1">
              <a:buFont typeface="+mj-lt"/>
              <a:buAutoNum type="arabicPeriod"/>
            </a:pPr>
            <a:r>
              <a:rPr lang="en-AU" sz="1800" dirty="0">
                <a:latin typeface="Calibri" panose="020F0502020204030204" pitchFamily="34" charset="0"/>
                <a:ea typeface="Calibri" panose="020F0502020204030204" pitchFamily="34" charset="0"/>
                <a:cs typeface="Calibri" panose="020F0502020204030204" pitchFamily="34" charset="0"/>
              </a:rPr>
              <a:t>Nodal vascularity</a:t>
            </a:r>
          </a:p>
          <a:p>
            <a:endParaRPr lang="en-AU"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399172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4091D54B-59AB-4A5E-8E9E-0421BD66D4F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p:nvSpPr>
            <p:cNvPr id="11" name="Rectangle 10">
              <a:extLst>
                <a:ext uri="{FF2B5EF4-FFF2-40B4-BE49-F238E27FC236}">
                  <a16:creationId xmlns:a16="http://schemas.microsoft.com/office/drawing/2014/main" id="{547CE62E-FFFD-4A1F-BA78-C3B89C36FC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AU"/>
            </a:p>
          </p:txBody>
        </p:sp>
        <p:sp>
          <p:nvSpPr>
            <p:cNvPr id="12" name="Freeform 5">
              <a:extLst>
                <a:ext uri="{FF2B5EF4-FFF2-40B4-BE49-F238E27FC236}">
                  <a16:creationId xmlns:a16="http://schemas.microsoft.com/office/drawing/2014/main" id="{AE51FD27-6B6A-4D21-BF22-245DA9BD0B3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txBody>
            <a:bodyPr/>
            <a:lstStyle/>
            <a:p>
              <a:endParaRPr lang="en-AU"/>
            </a:p>
          </p:txBody>
        </p:sp>
      </p:grpSp>
      <p:sp>
        <p:nvSpPr>
          <p:cNvPr id="14" name="Rectangle 13">
            <a:extLst>
              <a:ext uri="{FF2B5EF4-FFF2-40B4-BE49-F238E27FC236}">
                <a16:creationId xmlns:a16="http://schemas.microsoft.com/office/drawing/2014/main" id="{B8144315-1C5A-4185-A952-25D98D303D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6" name="Freeform 5">
            <a:extLst>
              <a:ext uri="{FF2B5EF4-FFF2-40B4-BE49-F238E27FC236}">
                <a16:creationId xmlns:a16="http://schemas.microsoft.com/office/drawing/2014/main" id="{11CAC6F2-0806-417B-BF5D-5AEF6195FA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txBody>
          <a:bodyPr/>
          <a:lstStyle/>
          <a:p>
            <a:endParaRPr lang="en-AU"/>
          </a:p>
        </p:txBody>
      </p:sp>
      <p:sp>
        <p:nvSpPr>
          <p:cNvPr id="18" name="Rectangle 17">
            <a:extLst>
              <a:ext uri="{FF2B5EF4-FFF2-40B4-BE49-F238E27FC236}">
                <a16:creationId xmlns:a16="http://schemas.microsoft.com/office/drawing/2014/main" id="{D4723B02-0AAB-4F6E-BA41-8ED99D559D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 name="Title 1">
            <a:extLst>
              <a:ext uri="{FF2B5EF4-FFF2-40B4-BE49-F238E27FC236}">
                <a16:creationId xmlns:a16="http://schemas.microsoft.com/office/drawing/2014/main" id="{F570619D-CF0F-335D-589A-56154B8E3419}"/>
              </a:ext>
            </a:extLst>
          </p:cNvPr>
          <p:cNvSpPr>
            <a:spLocks noGrp="1"/>
          </p:cNvSpPr>
          <p:nvPr>
            <p:ph type="title"/>
          </p:nvPr>
        </p:nvSpPr>
        <p:spPr>
          <a:xfrm>
            <a:off x="8160773" y="1846709"/>
            <a:ext cx="3382297" cy="2714658"/>
          </a:xfrm>
        </p:spPr>
        <p:txBody>
          <a:bodyPr vert="horz" lIns="91440" tIns="45720" rIns="91440" bIns="45720" rtlCol="0" anchor="b">
            <a:normAutofit/>
          </a:bodyPr>
          <a:lstStyle/>
          <a:p>
            <a:pPr algn="ctr"/>
            <a:r>
              <a:rPr lang="en-US" sz="4800" b="0" i="0" kern="1200" dirty="0">
                <a:solidFill>
                  <a:srgbClr val="EBEBEB"/>
                </a:solidFill>
                <a:latin typeface="+mj-lt"/>
                <a:ea typeface="+mj-ea"/>
                <a:cs typeface="+mj-cs"/>
              </a:rPr>
              <a:t>US CASE REPORT FORM</a:t>
            </a:r>
          </a:p>
        </p:txBody>
      </p:sp>
      <p:pic>
        <p:nvPicPr>
          <p:cNvPr id="5" name="Content Placeholder 4">
            <a:extLst>
              <a:ext uri="{FF2B5EF4-FFF2-40B4-BE49-F238E27FC236}">
                <a16:creationId xmlns:a16="http://schemas.microsoft.com/office/drawing/2014/main" id="{0D3005FB-1D34-293A-CED7-343C06122A22}"/>
              </a:ext>
            </a:extLst>
          </p:cNvPr>
          <p:cNvPicPr>
            <a:picLocks noGrp="1" noChangeAspect="1"/>
          </p:cNvPicPr>
          <p:nvPr>
            <p:ph idx="1"/>
          </p:nvPr>
        </p:nvPicPr>
        <p:blipFill>
          <a:blip r:embed="rId3"/>
          <a:stretch>
            <a:fillRect/>
          </a:stretch>
        </p:blipFill>
        <p:spPr>
          <a:xfrm>
            <a:off x="648930" y="571500"/>
            <a:ext cx="3698302" cy="5687145"/>
          </a:xfrm>
          <a:prstGeom prst="roundRect">
            <a:avLst>
              <a:gd name="adj" fmla="val 1858"/>
            </a:avLst>
          </a:prstGeom>
          <a:effectLst>
            <a:outerShdw blurRad="50800" dist="50800" dir="5400000" algn="tl" rotWithShape="0">
              <a:srgbClr val="000000">
                <a:alpha val="43000"/>
              </a:srgbClr>
            </a:outerShdw>
          </a:effectLst>
        </p:spPr>
      </p:pic>
      <p:pic>
        <p:nvPicPr>
          <p:cNvPr id="7" name="Picture 6">
            <a:extLst>
              <a:ext uri="{FF2B5EF4-FFF2-40B4-BE49-F238E27FC236}">
                <a16:creationId xmlns:a16="http://schemas.microsoft.com/office/drawing/2014/main" id="{134BCD97-C800-B450-2B9E-758E520DCBEE}"/>
              </a:ext>
            </a:extLst>
          </p:cNvPr>
          <p:cNvPicPr>
            <a:picLocks noChangeAspect="1"/>
          </p:cNvPicPr>
          <p:nvPr/>
        </p:nvPicPr>
        <p:blipFill>
          <a:blip r:embed="rId4"/>
          <a:stretch>
            <a:fillRect/>
          </a:stretch>
        </p:blipFill>
        <p:spPr>
          <a:xfrm>
            <a:off x="4373766" y="571500"/>
            <a:ext cx="3590020" cy="5710112"/>
          </a:xfrm>
          <a:prstGeom prst="rect">
            <a:avLst/>
          </a:prstGeom>
        </p:spPr>
      </p:pic>
    </p:spTree>
    <p:extLst>
      <p:ext uri="{BB962C8B-B14F-4D97-AF65-F5344CB8AC3E}">
        <p14:creationId xmlns:p14="http://schemas.microsoft.com/office/powerpoint/2010/main" val="1518372737"/>
      </p:ext>
    </p:extLst>
  </p:cSld>
  <p:clrMapOvr>
    <a:overrideClrMapping bg1="dk1" tx1="lt1" bg2="dk2" tx2="lt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785AAB-D9F9-1A92-BE40-D0F2E36EE5C3}"/>
              </a:ext>
            </a:extLst>
          </p:cNvPr>
          <p:cNvSpPr>
            <a:spLocks noGrp="1"/>
          </p:cNvSpPr>
          <p:nvPr>
            <p:ph type="title"/>
          </p:nvPr>
        </p:nvSpPr>
        <p:spPr/>
        <p:txBody>
          <a:bodyPr/>
          <a:lstStyle/>
          <a:p>
            <a:r>
              <a:rPr lang="en-AU" dirty="0"/>
              <a:t>POSTOPERATIVE ADJUVANT TREATMENT</a:t>
            </a:r>
          </a:p>
        </p:txBody>
      </p:sp>
      <p:sp>
        <p:nvSpPr>
          <p:cNvPr id="3" name="Content Placeholder 2">
            <a:extLst>
              <a:ext uri="{FF2B5EF4-FFF2-40B4-BE49-F238E27FC236}">
                <a16:creationId xmlns:a16="http://schemas.microsoft.com/office/drawing/2014/main" id="{BAEAD9D4-D276-B87B-CAEA-4159650DE677}"/>
              </a:ext>
            </a:extLst>
          </p:cNvPr>
          <p:cNvSpPr>
            <a:spLocks noGrp="1"/>
          </p:cNvSpPr>
          <p:nvPr>
            <p:ph idx="1"/>
          </p:nvPr>
        </p:nvSpPr>
        <p:spPr>
          <a:xfrm>
            <a:off x="546100" y="2414016"/>
            <a:ext cx="8682960" cy="3880458"/>
          </a:xfrm>
        </p:spPr>
        <p:txBody>
          <a:bodyPr>
            <a:noAutofit/>
          </a:bodyPr>
          <a:lstStyle/>
          <a:p>
            <a:pPr>
              <a:lnSpc>
                <a:spcPct val="107000"/>
              </a:lnSpc>
              <a:spcAft>
                <a:spcPts val="800"/>
              </a:spcAft>
            </a:pPr>
            <a:r>
              <a:rPr lang="en-AU" sz="1600" b="1" kern="100" dirty="0">
                <a:effectLst/>
                <a:latin typeface="Calibri" panose="020F0502020204030204" pitchFamily="34" charset="0"/>
                <a:ea typeface="Calibri" panose="020F0502020204030204" pitchFamily="34" charset="0"/>
                <a:cs typeface="Calibri" panose="020F0502020204030204" pitchFamily="34" charset="0"/>
              </a:rPr>
              <a:t>No Adjuvant Radiation Needed:</a:t>
            </a:r>
          </a:p>
          <a:p>
            <a:pPr marL="0" lvl="0" indent="0">
              <a:lnSpc>
                <a:spcPct val="107000"/>
              </a:lnSpc>
              <a:spcAft>
                <a:spcPts val="800"/>
              </a:spcAft>
              <a:buSzPts val="1000"/>
              <a:buNone/>
              <a:tabLst>
                <a:tab pos="457200" algn="l"/>
              </a:tabLst>
            </a:pPr>
            <a:r>
              <a:rPr lang="en-AU" sz="1600" kern="100" dirty="0">
                <a:effectLst/>
                <a:latin typeface="Calibri" panose="020F0502020204030204" pitchFamily="34" charset="0"/>
                <a:ea typeface="Calibri" panose="020F0502020204030204" pitchFamily="34" charset="0"/>
                <a:cs typeface="Calibri" panose="020F0502020204030204" pitchFamily="34" charset="0"/>
              </a:rPr>
              <a:t>	Patients with a full IFLND and one positive node without extracapsular spread.</a:t>
            </a:r>
          </a:p>
          <a:p>
            <a:pPr>
              <a:lnSpc>
                <a:spcPct val="107000"/>
              </a:lnSpc>
              <a:spcAft>
                <a:spcPts val="800"/>
              </a:spcAft>
            </a:pPr>
            <a:r>
              <a:rPr lang="en-AU" sz="1600" b="1" kern="100" dirty="0">
                <a:effectLst/>
                <a:latin typeface="Calibri" panose="020F0502020204030204" pitchFamily="34" charset="0"/>
                <a:ea typeface="Calibri" panose="020F0502020204030204" pitchFamily="34" charset="0"/>
                <a:cs typeface="Calibri" panose="020F0502020204030204" pitchFamily="34" charset="0"/>
              </a:rPr>
              <a:t>After Bilateral IFLND:</a:t>
            </a:r>
          </a:p>
          <a:p>
            <a:pPr lvl="1" indent="-342900">
              <a:lnSpc>
                <a:spcPct val="107000"/>
              </a:lnSpc>
              <a:spcAft>
                <a:spcPts val="800"/>
              </a:spcAft>
              <a:buSzPts val="1000"/>
              <a:buFont typeface="Symbol" panose="05050102010706020507" pitchFamily="18" charset="2"/>
              <a:buChar char=""/>
              <a:tabLst>
                <a:tab pos="457200" algn="l"/>
              </a:tabLst>
            </a:pPr>
            <a:r>
              <a:rPr lang="en-AU" kern="100" dirty="0">
                <a:effectLst/>
                <a:latin typeface="Calibri" panose="020F0502020204030204" pitchFamily="34" charset="0"/>
                <a:ea typeface="Calibri" panose="020F0502020204030204" pitchFamily="34" charset="0"/>
                <a:cs typeface="Calibri" panose="020F0502020204030204" pitchFamily="34" charset="0"/>
              </a:rPr>
              <a:t>Patients with 2 or more positive nodes; any extracapsular spread.</a:t>
            </a:r>
          </a:p>
          <a:p>
            <a:pPr lvl="1" indent="-342900">
              <a:lnSpc>
                <a:spcPct val="107000"/>
              </a:lnSpc>
              <a:spcAft>
                <a:spcPts val="800"/>
              </a:spcAft>
              <a:buSzPts val="1000"/>
              <a:buFont typeface="Symbol" panose="05050102010706020507" pitchFamily="18" charset="2"/>
              <a:buChar char=""/>
              <a:tabLst>
                <a:tab pos="457200" algn="l"/>
              </a:tabLst>
            </a:pPr>
            <a:r>
              <a:rPr lang="en-AU" kern="100" dirty="0">
                <a:effectLst/>
                <a:latin typeface="Calibri" panose="020F0502020204030204" pitchFamily="34" charset="0"/>
                <a:ea typeface="Calibri" panose="020F0502020204030204" pitchFamily="34" charset="0"/>
                <a:cs typeface="Calibri" panose="020F0502020204030204" pitchFamily="34" charset="0"/>
              </a:rPr>
              <a:t>Patients with a positive sentinel node 2 mm or less in diameter.</a:t>
            </a:r>
          </a:p>
          <a:p>
            <a:pPr>
              <a:lnSpc>
                <a:spcPct val="107000"/>
              </a:lnSpc>
              <a:spcAft>
                <a:spcPts val="800"/>
              </a:spcAft>
            </a:pPr>
            <a:r>
              <a:rPr lang="en-AU" sz="1600" b="1" kern="100" dirty="0">
                <a:effectLst/>
                <a:latin typeface="Calibri" panose="020F0502020204030204" pitchFamily="34" charset="0"/>
                <a:ea typeface="Calibri" panose="020F0502020204030204" pitchFamily="34" charset="0"/>
                <a:cs typeface="Calibri" panose="020F0502020204030204" pitchFamily="34" charset="0"/>
              </a:rPr>
              <a:t>After SNB:</a:t>
            </a:r>
          </a:p>
          <a:p>
            <a:pPr lvl="1" indent="-342900">
              <a:lnSpc>
                <a:spcPct val="107000"/>
              </a:lnSpc>
              <a:spcAft>
                <a:spcPts val="800"/>
              </a:spcAft>
              <a:buSzPts val="1000"/>
              <a:buFont typeface="Symbol" panose="05050102010706020507" pitchFamily="18" charset="2"/>
              <a:buChar char=""/>
              <a:tabLst>
                <a:tab pos="457200" algn="l"/>
              </a:tabLst>
            </a:pPr>
            <a:r>
              <a:rPr lang="en-AU" kern="100" dirty="0">
                <a:effectLst/>
                <a:latin typeface="Calibri" panose="020F0502020204030204" pitchFamily="34" charset="0"/>
                <a:ea typeface="Calibri" panose="020F0502020204030204" pitchFamily="34" charset="0"/>
                <a:cs typeface="Calibri" panose="020F0502020204030204" pitchFamily="34" charset="0"/>
              </a:rPr>
              <a:t>Patients with a positive sentinel node &lt;2mm: bilateral groin and pelvic radiation treatment </a:t>
            </a:r>
          </a:p>
          <a:p>
            <a:pPr lvl="1" indent="-342900">
              <a:lnSpc>
                <a:spcPct val="107000"/>
              </a:lnSpc>
              <a:spcAft>
                <a:spcPts val="800"/>
              </a:spcAft>
              <a:buSzPts val="1000"/>
              <a:buFont typeface="Symbol" panose="05050102010706020507" pitchFamily="18" charset="2"/>
              <a:buChar char=""/>
              <a:tabLst>
                <a:tab pos="457200" algn="l"/>
              </a:tabLst>
            </a:pPr>
            <a:r>
              <a:rPr lang="en-AU" kern="100" dirty="0">
                <a:effectLst/>
                <a:latin typeface="Calibri" panose="020F0502020204030204" pitchFamily="34" charset="0"/>
                <a:ea typeface="Calibri" panose="020F0502020204030204" pitchFamily="34" charset="0"/>
                <a:cs typeface="Calibri" panose="020F0502020204030204" pitchFamily="34" charset="0"/>
              </a:rPr>
              <a:t>Patients with a positive sentinel node &gt;2mm: Full IFLND + adjuvant radiation.</a:t>
            </a:r>
            <a:endParaRPr lang="en-AU" sz="1600" kern="100" dirty="0">
              <a:effectLst/>
              <a:latin typeface="Calibri" panose="020F0502020204030204" pitchFamily="34" charset="0"/>
              <a:ea typeface="Calibri" panose="020F0502020204030204" pitchFamily="34" charset="0"/>
              <a:cs typeface="Calibri" panose="020F0502020204030204" pitchFamily="34" charset="0"/>
            </a:endParaRPr>
          </a:p>
          <a:p>
            <a:endParaRPr lang="en-AU" sz="1600" dirty="0">
              <a:latin typeface="Calibri" panose="020F0502020204030204" pitchFamily="34" charset="0"/>
              <a:ea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52D51B93-A606-FEE6-1618-E73B0DC26277}"/>
              </a:ext>
            </a:extLst>
          </p:cNvPr>
          <p:cNvSpPr txBox="1"/>
          <p:nvPr/>
        </p:nvSpPr>
        <p:spPr>
          <a:xfrm rot="2485632">
            <a:off x="6650441" y="4151416"/>
            <a:ext cx="5944256" cy="584775"/>
          </a:xfrm>
          <a:prstGeom prst="rect">
            <a:avLst/>
          </a:prstGeom>
          <a:noFill/>
          <a:ln>
            <a:solidFill>
              <a:schemeClr val="accent6">
                <a:lumMod val="50000"/>
              </a:schemeClr>
            </a:solidFill>
          </a:ln>
        </p:spPr>
        <p:txBody>
          <a:bodyPr wrap="none" rtlCol="0">
            <a:spAutoFit/>
          </a:bodyPr>
          <a:lstStyle/>
          <a:p>
            <a:r>
              <a:rPr lang="en-US" sz="3200" dirty="0">
                <a:highlight>
                  <a:srgbClr val="FFFF00"/>
                </a:highlight>
              </a:rPr>
              <a:t>Follow Institutional Guidelines</a:t>
            </a:r>
          </a:p>
        </p:txBody>
      </p:sp>
    </p:spTree>
    <p:extLst>
      <p:ext uri="{BB962C8B-B14F-4D97-AF65-F5344CB8AC3E}">
        <p14:creationId xmlns:p14="http://schemas.microsoft.com/office/powerpoint/2010/main" val="28488140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61FF96-F161-41C4-A70C-F597B9D2C80A}"/>
              </a:ext>
            </a:extLst>
          </p:cNvPr>
          <p:cNvSpPr>
            <a:spLocks noGrp="1"/>
          </p:cNvSpPr>
          <p:nvPr>
            <p:ph type="title"/>
          </p:nvPr>
        </p:nvSpPr>
        <p:spPr>
          <a:xfrm>
            <a:off x="1154954" y="579863"/>
            <a:ext cx="9204529" cy="1382751"/>
          </a:xfrm>
        </p:spPr>
        <p:txBody>
          <a:bodyPr/>
          <a:lstStyle/>
          <a:p>
            <a:r>
              <a:rPr lang="en-AU" sz="2400" dirty="0"/>
              <a:t>MANAGEMENT OF SONOGRAPHICALLY SUSPICIOUS NODES</a:t>
            </a:r>
          </a:p>
        </p:txBody>
      </p:sp>
      <p:sp>
        <p:nvSpPr>
          <p:cNvPr id="3" name="Content Placeholder 2">
            <a:extLst>
              <a:ext uri="{FF2B5EF4-FFF2-40B4-BE49-F238E27FC236}">
                <a16:creationId xmlns:a16="http://schemas.microsoft.com/office/drawing/2014/main" id="{1FCA553C-880F-CCF3-D234-36C0577781DB}"/>
              </a:ext>
            </a:extLst>
          </p:cNvPr>
          <p:cNvSpPr>
            <a:spLocks noGrp="1"/>
          </p:cNvSpPr>
          <p:nvPr>
            <p:ph idx="1"/>
          </p:nvPr>
        </p:nvSpPr>
        <p:spPr>
          <a:xfrm>
            <a:off x="467833" y="2286000"/>
            <a:ext cx="11323674" cy="4460487"/>
          </a:xfrm>
        </p:spPr>
        <p:txBody>
          <a:bodyPr>
            <a:noAutofit/>
          </a:bodyPr>
          <a:lstStyle/>
          <a:p>
            <a:pPr>
              <a:lnSpc>
                <a:spcPct val="114000"/>
              </a:lnSpc>
              <a:spcBef>
                <a:spcPts val="0"/>
              </a:spcBef>
            </a:pPr>
            <a:r>
              <a:rPr lang="en-AU" kern="100" dirty="0">
                <a:effectLst/>
                <a:latin typeface="Calibri" panose="020F0502020204030204" pitchFamily="34" charset="0"/>
                <a:ea typeface="Calibri" panose="020F0502020204030204" pitchFamily="34" charset="0"/>
                <a:cs typeface="Calibri" panose="020F0502020204030204" pitchFamily="34" charset="0"/>
              </a:rPr>
              <a:t>ULTRASOUND MONITORING GROUP: If suspicious/indeterminate sonographic changes, participants will be referred urgently </a:t>
            </a:r>
            <a:r>
              <a:rPr lang="en-AU" kern="100" dirty="0">
                <a:latin typeface="Calibri" panose="020F0502020204030204" pitchFamily="34" charset="0"/>
                <a:ea typeface="Calibri" panose="020F0502020204030204" pitchFamily="34" charset="0"/>
                <a:cs typeface="Calibri" panose="020F0502020204030204" pitchFamily="34" charset="0"/>
              </a:rPr>
              <a:t>for clinical management</a:t>
            </a:r>
            <a:endParaRPr lang="en-AU" kern="100" dirty="0">
              <a:effectLst/>
              <a:latin typeface="Calibri" panose="020F0502020204030204" pitchFamily="34" charset="0"/>
              <a:ea typeface="Calibri" panose="020F0502020204030204" pitchFamily="34" charset="0"/>
              <a:cs typeface="Calibri" panose="020F0502020204030204" pitchFamily="34" charset="0"/>
            </a:endParaRPr>
          </a:p>
          <a:p>
            <a:pPr marL="0" indent="0">
              <a:lnSpc>
                <a:spcPct val="114000"/>
              </a:lnSpc>
              <a:spcBef>
                <a:spcPts val="0"/>
              </a:spcBef>
              <a:buNone/>
            </a:pPr>
            <a:r>
              <a:rPr lang="en-AU" kern="100" dirty="0">
                <a:latin typeface="Calibri" panose="020F0502020204030204" pitchFamily="34" charset="0"/>
                <a:ea typeface="Calibri" panose="020F0502020204030204" pitchFamily="34" charset="0"/>
                <a:cs typeface="Calibri" panose="020F0502020204030204" pitchFamily="34" charset="0"/>
              </a:rPr>
              <a:t>	</a:t>
            </a:r>
            <a:r>
              <a:rPr lang="en-AU" b="1" kern="100" dirty="0">
                <a:effectLst/>
                <a:latin typeface="Calibri" panose="020F0502020204030204" pitchFamily="34" charset="0"/>
                <a:ea typeface="Calibri" panose="020F0502020204030204" pitchFamily="34" charset="0"/>
                <a:cs typeface="Calibri" panose="020F0502020204030204" pitchFamily="34" charset="0"/>
              </a:rPr>
              <a:t>Options for management include:</a:t>
            </a:r>
          </a:p>
          <a:p>
            <a:pPr lvl="1">
              <a:lnSpc>
                <a:spcPct val="114000"/>
              </a:lnSpc>
              <a:spcBef>
                <a:spcPts val="0"/>
              </a:spcBef>
              <a:buSzPts val="1000"/>
              <a:buFont typeface="Courier New" panose="02070309020205020404" pitchFamily="49" charset="0"/>
              <a:buChar char="o"/>
              <a:tabLst>
                <a:tab pos="914400" algn="l"/>
              </a:tabLst>
            </a:pPr>
            <a:r>
              <a:rPr lang="en-AU" sz="1800" kern="100" dirty="0">
                <a:effectLst/>
                <a:latin typeface="Calibri" panose="020F0502020204030204" pitchFamily="34" charset="0"/>
                <a:ea typeface="Calibri" panose="020F0502020204030204" pitchFamily="34" charset="0"/>
                <a:cs typeface="Calibri" panose="020F0502020204030204" pitchFamily="34" charset="0"/>
              </a:rPr>
              <a:t>FNA/</a:t>
            </a:r>
            <a:r>
              <a:rPr lang="en-AU" sz="1800" kern="100" dirty="0">
                <a:latin typeface="Calibri" panose="020F0502020204030204" pitchFamily="34" charset="0"/>
                <a:ea typeface="Calibri" panose="020F0502020204030204" pitchFamily="34" charset="0"/>
                <a:cs typeface="Calibri" panose="020F0502020204030204" pitchFamily="34" charset="0"/>
              </a:rPr>
              <a:t>core biopsy +/- continuation with bilateral groin US q2 and clinical examinations q3 months </a:t>
            </a:r>
          </a:p>
          <a:p>
            <a:pPr lvl="2">
              <a:lnSpc>
                <a:spcPct val="114000"/>
              </a:lnSpc>
              <a:spcBef>
                <a:spcPts val="0"/>
              </a:spcBef>
              <a:buSzPts val="1000"/>
              <a:buFont typeface="Courier New" panose="02070309020205020404" pitchFamily="49" charset="0"/>
              <a:buChar char="o"/>
              <a:tabLst>
                <a:tab pos="914400" algn="l"/>
              </a:tabLst>
            </a:pPr>
            <a:r>
              <a:rPr lang="en-AU" sz="1600" kern="100" dirty="0">
                <a:latin typeface="Calibri" panose="020F0502020204030204" pitchFamily="34" charset="0"/>
                <a:ea typeface="Calibri" panose="020F0502020204030204" pitchFamily="34" charset="0"/>
                <a:cs typeface="Calibri" panose="020F0502020204030204" pitchFamily="34" charset="0"/>
              </a:rPr>
              <a:t>Remaining on trial</a:t>
            </a:r>
          </a:p>
          <a:p>
            <a:pPr lvl="1">
              <a:lnSpc>
                <a:spcPct val="114000"/>
              </a:lnSpc>
              <a:spcBef>
                <a:spcPts val="0"/>
              </a:spcBef>
              <a:buSzPts val="1000"/>
              <a:buFont typeface="Courier New" panose="02070309020205020404" pitchFamily="49" charset="0"/>
              <a:buChar char="o"/>
              <a:tabLst>
                <a:tab pos="914400" algn="l"/>
              </a:tabLst>
            </a:pPr>
            <a:r>
              <a:rPr lang="en-AU" sz="1800" kern="100" dirty="0">
                <a:effectLst/>
                <a:latin typeface="Calibri" panose="020F0502020204030204" pitchFamily="34" charset="0"/>
                <a:ea typeface="Calibri" panose="020F0502020204030204" pitchFamily="34" charset="0"/>
                <a:cs typeface="Calibri" panose="020F0502020204030204" pitchFamily="34" charset="0"/>
              </a:rPr>
              <a:t>Standard groin lymphadenectomy (LND)</a:t>
            </a:r>
          </a:p>
          <a:p>
            <a:pPr>
              <a:lnSpc>
                <a:spcPct val="114000"/>
              </a:lnSpc>
              <a:spcBef>
                <a:spcPts val="0"/>
              </a:spcBef>
            </a:pPr>
            <a:r>
              <a:rPr lang="en-AU" b="1" kern="100" dirty="0">
                <a:effectLst/>
                <a:latin typeface="Calibri" panose="020F0502020204030204" pitchFamily="34" charset="0"/>
                <a:ea typeface="Calibri" panose="020F0502020204030204" pitchFamily="34" charset="0"/>
                <a:cs typeface="Calibri" panose="020F0502020204030204" pitchFamily="34" charset="0"/>
              </a:rPr>
              <a:t>Postoperative Management:</a:t>
            </a:r>
          </a:p>
          <a:p>
            <a:pPr lvl="1">
              <a:lnSpc>
                <a:spcPct val="114000"/>
              </a:lnSpc>
              <a:spcBef>
                <a:spcPts val="0"/>
              </a:spcBef>
              <a:buSzPts val="1000"/>
              <a:buFont typeface="Courier New" panose="02070309020205020404" pitchFamily="49" charset="0"/>
              <a:buChar char="o"/>
              <a:tabLst>
                <a:tab pos="914400" algn="l"/>
              </a:tabLst>
            </a:pPr>
            <a:r>
              <a:rPr lang="en-AU" sz="1800" kern="100" dirty="0">
                <a:latin typeface="Calibri" panose="020F0502020204030204" pitchFamily="34" charset="0"/>
                <a:ea typeface="Calibri" panose="020F0502020204030204" pitchFamily="34" charset="0"/>
                <a:cs typeface="Calibri" panose="020F0502020204030204" pitchFamily="34" charset="0"/>
              </a:rPr>
              <a:t>Participants undergoing LND (cross overs) will no longer require groin ultrasound, blood collections or clinical examinations.</a:t>
            </a:r>
          </a:p>
          <a:p>
            <a:pPr lvl="1">
              <a:lnSpc>
                <a:spcPct val="114000"/>
              </a:lnSpc>
              <a:spcBef>
                <a:spcPts val="0"/>
              </a:spcBef>
              <a:buSzPts val="1000"/>
              <a:buFont typeface="Courier New" panose="02070309020205020404" pitchFamily="49" charset="0"/>
              <a:buChar char="o"/>
              <a:tabLst>
                <a:tab pos="914400" algn="l"/>
              </a:tabLst>
            </a:pPr>
            <a:r>
              <a:rPr lang="en-AU" sz="1800" kern="100" dirty="0">
                <a:latin typeface="Calibri" panose="020F0502020204030204" pitchFamily="34" charset="0"/>
                <a:ea typeface="Calibri" panose="020F0502020204030204" pitchFamily="34" charset="0"/>
                <a:cs typeface="Calibri" panose="020F0502020204030204" pitchFamily="34" charset="0"/>
              </a:rPr>
              <a:t>Remain on trial</a:t>
            </a:r>
          </a:p>
          <a:p>
            <a:pPr marL="400050" lvl="1" indent="0">
              <a:lnSpc>
                <a:spcPct val="70000"/>
              </a:lnSpc>
              <a:spcBef>
                <a:spcPts val="0"/>
              </a:spcBef>
              <a:buSzPts val="1000"/>
              <a:buNone/>
              <a:tabLst>
                <a:tab pos="457200" algn="l"/>
              </a:tabLst>
            </a:pPr>
            <a:endParaRPr lang="en-AU" sz="1800" kern="100" dirty="0">
              <a:effectLst/>
              <a:latin typeface="Calibri" panose="020F0502020204030204" pitchFamily="34" charset="0"/>
              <a:ea typeface="Calibri" panose="020F0502020204030204" pitchFamily="34" charset="0"/>
              <a:cs typeface="Calibri" panose="020F0502020204030204" pitchFamily="34" charset="0"/>
            </a:endParaRPr>
          </a:p>
          <a:p>
            <a:pPr>
              <a:lnSpc>
                <a:spcPct val="114000"/>
              </a:lnSpc>
              <a:spcBef>
                <a:spcPts val="0"/>
              </a:spcBef>
            </a:pPr>
            <a:r>
              <a:rPr lang="en-AU" b="1" kern="100" dirty="0">
                <a:effectLst/>
                <a:latin typeface="Calibri" panose="020F0502020204030204" pitchFamily="34" charset="0"/>
                <a:ea typeface="Calibri" panose="020F0502020204030204" pitchFamily="34" charset="0"/>
                <a:cs typeface="Calibri" panose="020F0502020204030204" pitchFamily="34" charset="0"/>
              </a:rPr>
              <a:t>Data Collection: </a:t>
            </a:r>
            <a:r>
              <a:rPr lang="en-AU" kern="100" dirty="0">
                <a:effectLst/>
                <a:latin typeface="Calibri" panose="020F0502020204030204" pitchFamily="34" charset="0"/>
                <a:ea typeface="Calibri" panose="020F0502020204030204" pitchFamily="34" charset="0"/>
                <a:cs typeface="Calibri" panose="020F0502020204030204" pitchFamily="34" charset="0"/>
              </a:rPr>
              <a:t>Data will continue to be collected </a:t>
            </a:r>
            <a:r>
              <a:rPr lang="en-AU" u="sng" kern="100" dirty="0">
                <a:effectLst/>
                <a:latin typeface="Calibri" panose="020F0502020204030204" pitchFamily="34" charset="0"/>
                <a:ea typeface="Calibri" panose="020F0502020204030204" pitchFamily="34" charset="0"/>
                <a:cs typeface="Calibri" panose="020F0502020204030204" pitchFamily="34" charset="0"/>
              </a:rPr>
              <a:t>up to the original 12-month point</a:t>
            </a:r>
            <a:endParaRPr lang="en-AU" kern="100" dirty="0">
              <a:effectLst/>
              <a:latin typeface="Calibri" panose="020F0502020204030204" pitchFamily="34" charset="0"/>
              <a:ea typeface="Calibri" panose="020F0502020204030204" pitchFamily="34" charset="0"/>
              <a:cs typeface="Calibri" panose="020F0502020204030204" pitchFamily="34" charset="0"/>
            </a:endParaRPr>
          </a:p>
          <a:p>
            <a:pPr marL="0" indent="0" algn="ctr">
              <a:lnSpc>
                <a:spcPct val="114000"/>
              </a:lnSpc>
              <a:spcBef>
                <a:spcPts val="0"/>
              </a:spcBef>
              <a:buNone/>
            </a:pPr>
            <a:r>
              <a:rPr lang="en-AU" b="1" dirty="0">
                <a:solidFill>
                  <a:srgbClr val="FF0000"/>
                </a:solidFill>
                <a:latin typeface="Calibri" panose="020F0502020204030204" pitchFamily="34" charset="0"/>
                <a:ea typeface="Calibri" panose="020F0502020204030204" pitchFamily="34" charset="0"/>
                <a:cs typeface="Calibri" panose="020F0502020204030204" pitchFamily="34" charset="0"/>
              </a:rPr>
              <a:t>Patients that fail to comply with the serial ultrasound will be removed from the trial </a:t>
            </a:r>
          </a:p>
          <a:p>
            <a:pPr marL="0" indent="0" algn="ctr">
              <a:lnSpc>
                <a:spcPct val="114000"/>
              </a:lnSpc>
              <a:spcBef>
                <a:spcPts val="0"/>
              </a:spcBef>
              <a:buNone/>
            </a:pPr>
            <a:r>
              <a:rPr lang="en-AU" dirty="0">
                <a:solidFill>
                  <a:srgbClr val="FF0000"/>
                </a:solidFill>
                <a:latin typeface="Calibri" panose="020F0502020204030204" pitchFamily="34" charset="0"/>
                <a:ea typeface="Calibri" panose="020F0502020204030204" pitchFamily="34" charset="0"/>
                <a:cs typeface="Calibri" panose="020F0502020204030204" pitchFamily="34" charset="0"/>
              </a:rPr>
              <a:t>and referred back to their gynaecological oncologist for alternative treatment for safety reasons</a:t>
            </a:r>
            <a:endParaRPr lang="en-AU"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782204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EBC6AD-8A2D-B8F7-5FC0-6725EF4CC27D}"/>
              </a:ext>
            </a:extLst>
          </p:cNvPr>
          <p:cNvSpPr>
            <a:spLocks noGrp="1"/>
          </p:cNvSpPr>
          <p:nvPr>
            <p:ph type="title"/>
          </p:nvPr>
        </p:nvSpPr>
        <p:spPr/>
        <p:txBody>
          <a:bodyPr/>
          <a:lstStyle/>
          <a:p>
            <a:r>
              <a:rPr lang="en-AU" dirty="0"/>
              <a:t>STOPPING RULES</a:t>
            </a:r>
          </a:p>
        </p:txBody>
      </p:sp>
      <p:sp>
        <p:nvSpPr>
          <p:cNvPr id="3" name="Content Placeholder 2">
            <a:extLst>
              <a:ext uri="{FF2B5EF4-FFF2-40B4-BE49-F238E27FC236}">
                <a16:creationId xmlns:a16="http://schemas.microsoft.com/office/drawing/2014/main" id="{47354FD3-88B3-0258-0369-E7B77EED149B}"/>
              </a:ext>
            </a:extLst>
          </p:cNvPr>
          <p:cNvSpPr>
            <a:spLocks noGrp="1"/>
          </p:cNvSpPr>
          <p:nvPr>
            <p:ph idx="1"/>
          </p:nvPr>
        </p:nvSpPr>
        <p:spPr>
          <a:xfrm>
            <a:off x="489098" y="2413591"/>
            <a:ext cx="11185451" cy="3976575"/>
          </a:xfrm>
        </p:spPr>
        <p:txBody>
          <a:bodyPr>
            <a:normAutofit fontScale="92500"/>
          </a:bodyPr>
          <a:lstStyle/>
          <a:p>
            <a:r>
              <a:rPr lang="en-AU" dirty="0">
                <a:latin typeface="Calibri" panose="020F0502020204030204" pitchFamily="34" charset="0"/>
                <a:ea typeface="DengXian" panose="02010600030101010101" pitchFamily="2" charset="-122"/>
                <a:cs typeface="Calibri" panose="020F0502020204030204" pitchFamily="34" charset="0"/>
              </a:rPr>
              <a:t>Patients with </a:t>
            </a:r>
            <a:r>
              <a:rPr lang="en-AU" dirty="0">
                <a:solidFill>
                  <a:schemeClr val="tx1"/>
                </a:solidFill>
                <a:latin typeface="Calibri" panose="020F0502020204030204" pitchFamily="34" charset="0"/>
                <a:ea typeface="DengXian" panose="02010600030101010101" pitchFamily="2" charset="-122"/>
                <a:cs typeface="Calibri" panose="020F0502020204030204" pitchFamily="34" charset="0"/>
              </a:rPr>
              <a:t>e</a:t>
            </a:r>
            <a:r>
              <a:rPr lang="en-AU" dirty="0">
                <a:solidFill>
                  <a:schemeClr val="tx1"/>
                </a:solidFill>
                <a:latin typeface="Calibri" panose="020F0502020204030204" pitchFamily="34" charset="0"/>
                <a:ea typeface="Calibri" panose="020F0502020204030204" pitchFamily="34" charset="0"/>
                <a:cs typeface="Calibri" panose="020F0502020204030204" pitchFamily="34" charset="0"/>
              </a:rPr>
              <a:t>nlarged, palpable groin nodes </a:t>
            </a:r>
            <a:r>
              <a:rPr lang="en-AU" dirty="0">
                <a:latin typeface="Calibri" panose="020F0502020204030204" pitchFamily="34" charset="0"/>
                <a:ea typeface="DengXian" panose="02010600030101010101" pitchFamily="2" charset="-122"/>
                <a:cs typeface="Calibri" panose="020F0502020204030204" pitchFamily="34" charset="0"/>
              </a:rPr>
              <a:t>have a &gt;90% mortality within 12 months.</a:t>
            </a:r>
          </a:p>
          <a:p>
            <a:r>
              <a:rPr lang="en-AU" dirty="0">
                <a:latin typeface="Calibri" panose="020F0502020204030204" pitchFamily="34" charset="0"/>
                <a:ea typeface="DengXian" panose="02010600030101010101" pitchFamily="2" charset="-122"/>
                <a:cs typeface="Calibri" panose="020F0502020204030204" pitchFamily="34" charset="0"/>
              </a:rPr>
              <a:t>Incidence of groin node failure within 12-month of an upfront LND, is ~3% in usual practice. </a:t>
            </a:r>
          </a:p>
          <a:p>
            <a:r>
              <a:rPr lang="en-AU" i="1" dirty="0">
                <a:latin typeface="Calibri" panose="020F0502020204030204" pitchFamily="34" charset="0"/>
                <a:ea typeface="DengXian" panose="02010600030101010101" pitchFamily="2" charset="-122"/>
                <a:cs typeface="Calibri" panose="020F0502020204030204" pitchFamily="34" charset="0"/>
              </a:rPr>
              <a:t>False negative rate </a:t>
            </a:r>
            <a:r>
              <a:rPr lang="en-AU" dirty="0">
                <a:latin typeface="Calibri" panose="020F0502020204030204" pitchFamily="34" charset="0"/>
                <a:ea typeface="DengXian" panose="02010600030101010101" pitchFamily="2" charset="-122"/>
                <a:cs typeface="Calibri" panose="020F0502020204030204" pitchFamily="34" charset="0"/>
              </a:rPr>
              <a:t>for SNB* (Tc + blue dye) was 6.6% [4.9% to 9.0%] (Covens et al. Gyn Oncol 2015)</a:t>
            </a:r>
          </a:p>
          <a:p>
            <a:r>
              <a:rPr lang="en-AU" i="1" dirty="0">
                <a:latin typeface="Calibri" panose="020F0502020204030204" pitchFamily="34" charset="0"/>
                <a:ea typeface="DengXian" panose="02010600030101010101" pitchFamily="2" charset="-122"/>
                <a:cs typeface="Calibri" panose="020F0502020204030204" pitchFamily="34" charset="0"/>
              </a:rPr>
              <a:t>Groin node recurrence rate </a:t>
            </a:r>
            <a:r>
              <a:rPr lang="en-AU" dirty="0">
                <a:latin typeface="Calibri" panose="020F0502020204030204" pitchFamily="34" charset="0"/>
                <a:ea typeface="DengXian" panose="02010600030101010101" pitchFamily="2" charset="-122"/>
                <a:cs typeface="Calibri" panose="020F0502020204030204" pitchFamily="34" charset="0"/>
              </a:rPr>
              <a:t>after complete IFLND was 1.4%, selected IFLND (6.6%), SNB (3.4%).</a:t>
            </a:r>
          </a:p>
          <a:p>
            <a:r>
              <a:rPr lang="en-AU" b="1" dirty="0">
                <a:latin typeface="Calibri" panose="020F0502020204030204" pitchFamily="34" charset="0"/>
                <a:ea typeface="DengXian" panose="02010600030101010101" pitchFamily="2" charset="-122"/>
                <a:cs typeface="Calibri" panose="020F0502020204030204" pitchFamily="34" charset="0"/>
              </a:rPr>
              <a:t>A recurrence probability of 6% would be acceptable.</a:t>
            </a:r>
          </a:p>
          <a:p>
            <a:r>
              <a:rPr lang="en-AU" dirty="0">
                <a:latin typeface="Calibri" panose="020F0502020204030204" pitchFamily="34" charset="0"/>
                <a:ea typeface="DengXian" panose="02010600030101010101" pitchFamily="2" charset="-122"/>
                <a:cs typeface="Calibri" panose="020F0502020204030204" pitchFamily="34" charset="0"/>
              </a:rPr>
              <a:t>Stopping early due to unacceptably safety will be triggered if recurrence rate is &gt; 5/40, 6/60, 7/80, 9/100, or 10/120 patients. </a:t>
            </a:r>
          </a:p>
          <a:p>
            <a:r>
              <a:rPr lang="en-AU" dirty="0">
                <a:latin typeface="Calibri" panose="020F0502020204030204" pitchFamily="34" charset="0"/>
                <a:ea typeface="DengXian" panose="02010600030101010101" pitchFamily="2" charset="-122"/>
                <a:cs typeface="Calibri" panose="020F0502020204030204" pitchFamily="34" charset="0"/>
              </a:rPr>
              <a:t>The statistical design accommodates expansion beyond N=120 ultrasound participants (e.g., as a protocol amendment) if neither safety criterion is reached and the predicted probability of success given expansion is at least 80%. </a:t>
            </a:r>
            <a:endParaRPr lang="en-AU" dirty="0">
              <a:latin typeface="Calibri" panose="020F0502020204030204" pitchFamily="34" charset="0"/>
              <a:ea typeface="DengXian" panose="02010600030101010101" pitchFamily="2" charset="-122"/>
              <a:cs typeface="Arial" panose="020B0604020202020204" pitchFamily="34" charset="0"/>
            </a:endParaRPr>
          </a:p>
          <a:p>
            <a:pPr marL="0" indent="0">
              <a:buNone/>
            </a:pPr>
            <a:endParaRPr lang="en-AU" dirty="0">
              <a:latin typeface="Calibri" panose="020F0502020204030204" pitchFamily="34" charset="0"/>
              <a:ea typeface="DengXian" panose="02010600030101010101" pitchFamily="2" charset="-122"/>
              <a:cs typeface="Calibri" panose="020F0502020204030204" pitchFamily="34" charset="0"/>
            </a:endParaRPr>
          </a:p>
          <a:p>
            <a:pPr marL="0" indent="0">
              <a:buNone/>
            </a:pPr>
            <a:r>
              <a:rPr lang="en-AU" dirty="0">
                <a:latin typeface="Calibri" panose="020F0502020204030204" pitchFamily="34" charset="0"/>
                <a:ea typeface="DengXian" panose="02010600030101010101" pitchFamily="2" charset="-122"/>
                <a:cs typeface="Calibri" panose="020F0502020204030204" pitchFamily="34" charset="0"/>
              </a:rPr>
              <a:t>*SNB followed by complete IFLND</a:t>
            </a:r>
          </a:p>
        </p:txBody>
      </p:sp>
    </p:spTree>
    <p:extLst>
      <p:ext uri="{BB962C8B-B14F-4D97-AF65-F5344CB8AC3E}">
        <p14:creationId xmlns:p14="http://schemas.microsoft.com/office/powerpoint/2010/main" val="2116571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5B2F0E-4522-3BC0-B0F6-8177BB90DF5A}"/>
              </a:ext>
            </a:extLst>
          </p:cNvPr>
          <p:cNvSpPr>
            <a:spLocks noGrp="1"/>
          </p:cNvSpPr>
          <p:nvPr>
            <p:ph type="title"/>
          </p:nvPr>
        </p:nvSpPr>
        <p:spPr/>
        <p:txBody>
          <a:bodyPr/>
          <a:lstStyle/>
          <a:p>
            <a:r>
              <a:rPr lang="en-AU" dirty="0"/>
              <a:t>TRIAL GOVERNANCE</a:t>
            </a:r>
          </a:p>
        </p:txBody>
      </p:sp>
      <p:sp>
        <p:nvSpPr>
          <p:cNvPr id="3" name="Content Placeholder 2">
            <a:extLst>
              <a:ext uri="{FF2B5EF4-FFF2-40B4-BE49-F238E27FC236}">
                <a16:creationId xmlns:a16="http://schemas.microsoft.com/office/drawing/2014/main" id="{D4C0091F-083A-3A54-2075-03EF4CDDF08C}"/>
              </a:ext>
            </a:extLst>
          </p:cNvPr>
          <p:cNvSpPr>
            <a:spLocks noGrp="1"/>
          </p:cNvSpPr>
          <p:nvPr>
            <p:ph idx="1"/>
          </p:nvPr>
        </p:nvSpPr>
        <p:spPr>
          <a:xfrm>
            <a:off x="425302" y="2339163"/>
            <a:ext cx="11376838" cy="4061637"/>
          </a:xfrm>
        </p:spPr>
        <p:txBody>
          <a:bodyPr>
            <a:noAutofit/>
          </a:bodyPr>
          <a:lstStyle/>
          <a:p>
            <a:pPr marL="0" indent="0" algn="just">
              <a:buNone/>
            </a:pPr>
            <a:r>
              <a:rPr lang="en-AU" sz="1500" kern="100" dirty="0">
                <a:effectLst/>
                <a:latin typeface="Calibri" panose="020F0502020204030204" pitchFamily="34" charset="0"/>
                <a:ea typeface="Calibri" panose="020F0502020204030204" pitchFamily="34" charset="0"/>
                <a:cs typeface="Calibri" panose="020F0502020204030204" pitchFamily="34" charset="0"/>
              </a:rPr>
              <a:t>The trial will continuously monitor the number of enlarged, palpable groin node metastases/recurrences across all groups</a:t>
            </a:r>
            <a:r>
              <a:rPr lang="en-AU" sz="1500" kern="100" dirty="0">
                <a:latin typeface="Calibri" panose="020F0502020204030204" pitchFamily="34" charset="0"/>
                <a:ea typeface="Calibri" panose="020F0502020204030204" pitchFamily="34" charset="0"/>
                <a:cs typeface="Calibri" panose="020F0502020204030204" pitchFamily="34" charset="0"/>
              </a:rPr>
              <a:t> (see stopping rules) </a:t>
            </a:r>
            <a:r>
              <a:rPr lang="en-AU" sz="1500" kern="100" dirty="0">
                <a:effectLst/>
                <a:latin typeface="Calibri" panose="020F0502020204030204" pitchFamily="34" charset="0"/>
                <a:ea typeface="Calibri" panose="020F0502020204030204" pitchFamily="34" charset="0"/>
                <a:cs typeface="Calibri" panose="020F0502020204030204" pitchFamily="34" charset="0"/>
              </a:rPr>
              <a:t>with stopping rules in place if these exceed the upper limit of normal.</a:t>
            </a:r>
            <a:endParaRPr lang="en-AU" sz="1500" b="1" dirty="0">
              <a:latin typeface="Calibri" panose="020F0502020204030204" pitchFamily="34" charset="0"/>
              <a:ea typeface="Calibri" panose="020F0502020204030204" pitchFamily="34" charset="0"/>
              <a:cs typeface="Calibri" panose="020F0502020204030204" pitchFamily="34" charset="0"/>
            </a:endParaRPr>
          </a:p>
          <a:p>
            <a:pPr algn="just"/>
            <a:r>
              <a:rPr lang="en-AU" sz="1500" b="1" dirty="0">
                <a:latin typeface="Calibri" panose="020F0502020204030204" pitchFamily="34" charset="0"/>
                <a:ea typeface="Calibri" panose="020F0502020204030204" pitchFamily="34" charset="0"/>
                <a:cs typeface="Calibri" panose="020F0502020204030204" pitchFamily="34" charset="0"/>
              </a:rPr>
              <a:t>Quality Assurance : </a:t>
            </a:r>
            <a:r>
              <a:rPr lang="en-AU" sz="1500" kern="100" dirty="0">
                <a:effectLst/>
                <a:latin typeface="Calibri" panose="020F0502020204030204" pitchFamily="34" charset="0"/>
                <a:ea typeface="Calibri" panose="020F0502020204030204" pitchFamily="34" charset="0"/>
                <a:cs typeface="Calibri" panose="020F0502020204030204" pitchFamily="34" charset="0"/>
              </a:rPr>
              <a:t>A central histopathology review will categorise involved nodes into positive, micro-metastasis, or isolated tumour cells.</a:t>
            </a:r>
            <a:endParaRPr lang="en-AU" sz="1500" b="1" dirty="0">
              <a:latin typeface="Calibri" panose="020F0502020204030204" pitchFamily="34" charset="0"/>
              <a:ea typeface="Calibri" panose="020F0502020204030204" pitchFamily="34" charset="0"/>
              <a:cs typeface="Calibri" panose="020F0502020204030204" pitchFamily="34" charset="0"/>
            </a:endParaRPr>
          </a:p>
          <a:p>
            <a:pPr algn="just"/>
            <a:r>
              <a:rPr lang="en-AU" sz="1500" b="1" dirty="0">
                <a:latin typeface="Calibri" panose="020F0502020204030204" pitchFamily="34" charset="0"/>
                <a:ea typeface="Calibri" panose="020F0502020204030204" pitchFamily="34" charset="0"/>
                <a:cs typeface="Calibri" panose="020F0502020204030204" pitchFamily="34" charset="0"/>
              </a:rPr>
              <a:t>Trial Management Committee (TMC): </a:t>
            </a:r>
            <a:r>
              <a:rPr lang="en-AU" sz="1500" kern="100" dirty="0">
                <a:effectLst/>
                <a:latin typeface="Calibri" panose="020F0502020204030204" pitchFamily="34" charset="0"/>
                <a:ea typeface="Calibri" panose="020F0502020204030204" pitchFamily="34" charset="0"/>
                <a:cs typeface="Calibri" panose="020F0502020204030204" pitchFamily="34" charset="0"/>
              </a:rPr>
              <a:t>The TMC, comprising the Chief Investigator (CI), clinicians, and specialists, will supervise the trial's execution, meeting 2-3 times a year to ensure compliance with standards and recommend protocol modifications based on data reviews.</a:t>
            </a:r>
            <a:endParaRPr lang="en-AU" sz="1500" b="1" dirty="0">
              <a:latin typeface="Calibri" panose="020F0502020204030204" pitchFamily="34" charset="0"/>
              <a:ea typeface="Calibri" panose="020F0502020204030204" pitchFamily="34" charset="0"/>
              <a:cs typeface="Calibri" panose="020F0502020204030204" pitchFamily="34" charset="0"/>
            </a:endParaRPr>
          </a:p>
          <a:p>
            <a:pPr algn="just"/>
            <a:r>
              <a:rPr lang="en-AU" sz="1500" b="1" dirty="0">
                <a:latin typeface="Calibri" panose="020F0502020204030204" pitchFamily="34" charset="0"/>
                <a:ea typeface="Calibri" panose="020F0502020204030204" pitchFamily="34" charset="0"/>
                <a:cs typeface="Calibri" panose="020F0502020204030204" pitchFamily="34" charset="0"/>
              </a:rPr>
              <a:t>Independent Data Safety Monitoring Committee (IDSMC): </a:t>
            </a:r>
            <a:r>
              <a:rPr lang="en-AU" sz="1500" kern="100" dirty="0">
                <a:effectLst/>
                <a:latin typeface="Calibri" panose="020F0502020204030204" pitchFamily="34" charset="0"/>
                <a:ea typeface="Calibri" panose="020F0502020204030204" pitchFamily="34" charset="0"/>
                <a:cs typeface="Calibri" panose="020F0502020204030204" pitchFamily="34" charset="0"/>
              </a:rPr>
              <a:t>The IDSMC will monitor patient safety, data completeness, and efficacy, providing independent advice on trial conduct; they will meet regularly to review safety analyses and report findings to the TMC, with the authority to recommend early trial closure if safety concerns arise.</a:t>
            </a:r>
            <a:endParaRPr lang="en-AU" sz="1500" b="1" dirty="0">
              <a:latin typeface="Calibri" panose="020F0502020204030204" pitchFamily="34" charset="0"/>
              <a:ea typeface="Calibri" panose="020F0502020204030204" pitchFamily="34" charset="0"/>
              <a:cs typeface="Calibri" panose="020F0502020204030204" pitchFamily="34" charset="0"/>
            </a:endParaRPr>
          </a:p>
          <a:p>
            <a:pPr algn="just"/>
            <a:r>
              <a:rPr lang="en-AU" sz="1500" b="1" dirty="0">
                <a:latin typeface="Calibri" panose="020F0502020204030204" pitchFamily="34" charset="0"/>
                <a:ea typeface="Calibri" panose="020F0502020204030204" pitchFamily="34" charset="0"/>
                <a:cs typeface="Calibri" panose="020F0502020204030204" pitchFamily="34" charset="0"/>
              </a:rPr>
              <a:t>Recurrence Adjudication Committee (RAC)</a:t>
            </a:r>
            <a:r>
              <a:rPr lang="en-AU" sz="1500" b="1" kern="100" dirty="0">
                <a:latin typeface="Calibri" panose="020F0502020204030204" pitchFamily="34" charset="0"/>
                <a:ea typeface="Calibri" panose="020F0502020204030204" pitchFamily="34" charset="0"/>
                <a:cs typeface="Calibri" panose="020F0502020204030204" pitchFamily="34" charset="0"/>
              </a:rPr>
              <a:t>: </a:t>
            </a:r>
            <a:r>
              <a:rPr lang="en-AU" sz="1500" kern="100" dirty="0">
                <a:effectLst/>
                <a:latin typeface="Calibri" panose="020F0502020204030204" pitchFamily="34" charset="0"/>
                <a:ea typeface="Calibri" panose="020F0502020204030204" pitchFamily="34" charset="0"/>
                <a:cs typeface="Calibri" panose="020F0502020204030204" pitchFamily="34" charset="0"/>
              </a:rPr>
              <a:t>The RAC will independently review documented recurrences every six months from year two onward, ensuring unbiased assessments based on expertise in gynaecological oncology, thus guaranteeing accuracy and consistency in reported events.</a:t>
            </a:r>
            <a:endParaRPr lang="en-AU" sz="1500" b="1" dirty="0">
              <a:latin typeface="Calibri" panose="020F0502020204030204" pitchFamily="34" charset="0"/>
              <a:ea typeface="Calibri" panose="020F0502020204030204" pitchFamily="34" charset="0"/>
              <a:cs typeface="Calibri" panose="020F0502020204030204" pitchFamily="34" charset="0"/>
            </a:endParaRPr>
          </a:p>
          <a:p>
            <a:pPr algn="just"/>
            <a:r>
              <a:rPr lang="en-AU" sz="1500" b="1" dirty="0">
                <a:latin typeface="Calibri" panose="020F0502020204030204" pitchFamily="34" charset="0"/>
                <a:ea typeface="Calibri" panose="020F0502020204030204" pitchFamily="34" charset="0"/>
                <a:cs typeface="Calibri" panose="020F0502020204030204" pitchFamily="34" charset="0"/>
              </a:rPr>
              <a:t>Missing Ultrasound or Physical Examination: </a:t>
            </a:r>
            <a:r>
              <a:rPr lang="en-AU" sz="1500" kern="100" dirty="0">
                <a:effectLst/>
                <a:latin typeface="Calibri" panose="020F0502020204030204" pitchFamily="34" charset="0"/>
                <a:ea typeface="Calibri" panose="020F0502020204030204" pitchFamily="34" charset="0"/>
                <a:cs typeface="Calibri" panose="020F0502020204030204" pitchFamily="34" charset="0"/>
              </a:rPr>
              <a:t>In the event a participant misses an ultrasound or examination by ±7 days, the trial PI will be notified, and prompt rescheduling will occur with dedicated staff ensuring adherence to monitoring schedules and timely communication of any issues.</a:t>
            </a:r>
          </a:p>
          <a:p>
            <a:pPr algn="just"/>
            <a:endParaRPr lang="en-AU" sz="1500" b="1"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927353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 name="Rectangle 27">
            <a:extLst>
              <a:ext uri="{FF2B5EF4-FFF2-40B4-BE49-F238E27FC236}">
                <a16:creationId xmlns:a16="http://schemas.microsoft.com/office/drawing/2014/main" id="{388DD50E-1D2D-48C6-A470-79FB7F337F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9" name="Rectangle 28">
            <a:extLst>
              <a:ext uri="{FF2B5EF4-FFF2-40B4-BE49-F238E27FC236}">
                <a16:creationId xmlns:a16="http://schemas.microsoft.com/office/drawing/2014/main" id="{4F78DAAE-B0C3-49A3-8AB1-AD2FF0E368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a:lstStyle/>
          <a:p>
            <a:endParaRPr lang="en-US" dirty="0"/>
          </a:p>
        </p:txBody>
      </p:sp>
      <p:sp>
        <p:nvSpPr>
          <p:cNvPr id="30" name="Rectangle 29">
            <a:extLst>
              <a:ext uri="{FF2B5EF4-FFF2-40B4-BE49-F238E27FC236}">
                <a16:creationId xmlns:a16="http://schemas.microsoft.com/office/drawing/2014/main" id="{F6A8A81D-3338-4B0F-A26F-A3D259D276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466" y="801794"/>
            <a:ext cx="11000237" cy="524826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40155665-7CE2-4939-AE5E-020DC1D207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AU"/>
          </a:p>
        </p:txBody>
      </p:sp>
      <p:graphicFrame>
        <p:nvGraphicFramePr>
          <p:cNvPr id="4" name="Content Placeholder 3">
            <a:extLst>
              <a:ext uri="{FF2B5EF4-FFF2-40B4-BE49-F238E27FC236}">
                <a16:creationId xmlns:a16="http://schemas.microsoft.com/office/drawing/2014/main" id="{DCA4EEF4-0E95-48DE-683B-284D7F5115F9}"/>
              </a:ext>
            </a:extLst>
          </p:cNvPr>
          <p:cNvGraphicFramePr>
            <a:graphicFrameLocks noGrp="1"/>
          </p:cNvGraphicFramePr>
          <p:nvPr>
            <p:ph idx="1"/>
            <p:extLst>
              <p:ext uri="{D42A27DB-BD31-4B8C-83A1-F6EECF244321}">
                <p14:modId xmlns:p14="http://schemas.microsoft.com/office/powerpoint/2010/main" val="474167141"/>
              </p:ext>
            </p:extLst>
          </p:nvPr>
        </p:nvGraphicFramePr>
        <p:xfrm>
          <a:off x="1349644" y="1284394"/>
          <a:ext cx="9587882" cy="4566196"/>
        </p:xfrm>
        <a:graphic>
          <a:graphicData uri="http://schemas.openxmlformats.org/drawingml/2006/table">
            <a:tbl>
              <a:tblPr firstRow="1" firstCol="1" bandRow="1">
                <a:noFill/>
                <a:tableStyleId>{5C22544A-7EE6-4342-B048-85BDC9FD1C3A}</a:tableStyleId>
              </a:tblPr>
              <a:tblGrid>
                <a:gridCol w="3062847">
                  <a:extLst>
                    <a:ext uri="{9D8B030D-6E8A-4147-A177-3AD203B41FA5}">
                      <a16:colId xmlns:a16="http://schemas.microsoft.com/office/drawing/2014/main" val="2851130690"/>
                    </a:ext>
                  </a:extLst>
                </a:gridCol>
                <a:gridCol w="6525035">
                  <a:extLst>
                    <a:ext uri="{9D8B030D-6E8A-4147-A177-3AD203B41FA5}">
                      <a16:colId xmlns:a16="http://schemas.microsoft.com/office/drawing/2014/main" val="491880772"/>
                    </a:ext>
                  </a:extLst>
                </a:gridCol>
              </a:tblGrid>
              <a:tr h="457389">
                <a:tc>
                  <a:txBody>
                    <a:bodyPr/>
                    <a:lstStyle/>
                    <a:p>
                      <a:pPr>
                        <a:lnSpc>
                          <a:spcPct val="110000"/>
                        </a:lnSpc>
                        <a:spcAft>
                          <a:spcPts val="600"/>
                        </a:spcAft>
                      </a:pPr>
                      <a:r>
                        <a:rPr lang="en-AU" sz="1200" b="1" cap="none" spc="0">
                          <a:solidFill>
                            <a:schemeClr val="tx1"/>
                          </a:solidFill>
                          <a:effectLst/>
                          <a:latin typeface="Calibri" panose="020F0502020204030204" pitchFamily="34" charset="0"/>
                          <a:ea typeface="Calibri" panose="020F0502020204030204" pitchFamily="34" charset="0"/>
                          <a:cs typeface="Calibri" panose="020F0502020204030204" pitchFamily="34" charset="0"/>
                        </a:rPr>
                        <a:t>Study Title</a:t>
                      </a:r>
                      <a:endParaRPr lang="en-AU" sz="1200" b="1" cap="none" spc="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0" marR="40299" marT="16119" marB="120896" anchor="ctr">
                    <a:lnL w="12700" cmpd="sng">
                      <a:noFill/>
                      <a:prstDash val="solid"/>
                    </a:lnL>
                    <a:lnR w="12700" cmpd="sng">
                      <a:noFill/>
                      <a:prstDash val="solid"/>
                    </a:lnR>
                    <a:lnT w="28575" cap="flat" cmpd="sng" algn="ctr">
                      <a:solidFill>
                        <a:schemeClr val="tx1"/>
                      </a:solidFill>
                      <a:prstDash val="solid"/>
                    </a:lnT>
                    <a:lnB w="12700" cmpd="sng">
                      <a:noFill/>
                      <a:prstDash val="solid"/>
                    </a:lnB>
                    <a:noFill/>
                  </a:tcPr>
                </a:tc>
                <a:tc>
                  <a:txBody>
                    <a:bodyPr/>
                    <a:lstStyle/>
                    <a:p>
                      <a:pPr algn="just">
                        <a:lnSpc>
                          <a:spcPct val="110000"/>
                        </a:lnSpc>
                        <a:spcAft>
                          <a:spcPts val="600"/>
                        </a:spcAft>
                        <a:tabLst>
                          <a:tab pos="664210" algn="l"/>
                        </a:tabLst>
                      </a:pPr>
                      <a:r>
                        <a:rPr lang="en-AU" sz="1200" b="1" cap="none" spc="0">
                          <a:solidFill>
                            <a:schemeClr val="tx1"/>
                          </a:solidFill>
                          <a:effectLst/>
                          <a:latin typeface="Calibri" panose="020F0502020204030204" pitchFamily="34" charset="0"/>
                          <a:ea typeface="Calibri" panose="020F0502020204030204" pitchFamily="34" charset="0"/>
                          <a:cs typeface="Calibri" panose="020F0502020204030204" pitchFamily="34" charset="0"/>
                        </a:rPr>
                        <a:t>A Phase II randomised clinical trial of ultrasound groin monitoring versus groin lymph node dissection to de-escalate the extent of surgery in vulvar cancer</a:t>
                      </a:r>
                    </a:p>
                  </a:txBody>
                  <a:tcPr marL="0" marR="40299" marT="16119" marB="120896" anchor="ctr">
                    <a:lnL w="12700" cmpd="sng">
                      <a:noFill/>
                      <a:prstDash val="solid"/>
                    </a:lnL>
                    <a:lnR w="12700" cmpd="sng">
                      <a:noFill/>
                      <a:prstDash val="solid"/>
                    </a:lnR>
                    <a:lnT w="28575" cap="flat" cmpd="sng" algn="ctr">
                      <a:solidFill>
                        <a:schemeClr val="tx1"/>
                      </a:solidFill>
                      <a:prstDash val="solid"/>
                    </a:lnT>
                    <a:lnB w="12700" cmpd="sng">
                      <a:noFill/>
                      <a:prstDash val="solid"/>
                    </a:lnB>
                    <a:noFill/>
                  </a:tcPr>
                </a:tc>
                <a:extLst>
                  <a:ext uri="{0D108BD9-81ED-4DB2-BD59-A6C34878D82A}">
                    <a16:rowId xmlns:a16="http://schemas.microsoft.com/office/drawing/2014/main" val="2349545948"/>
                  </a:ext>
                </a:extLst>
              </a:tr>
              <a:tr h="309628">
                <a:tc>
                  <a:txBody>
                    <a:bodyPr/>
                    <a:lstStyle/>
                    <a:p>
                      <a:pPr>
                        <a:lnSpc>
                          <a:spcPct val="110000"/>
                        </a:lnSpc>
                        <a:spcAft>
                          <a:spcPts val="600"/>
                        </a:spcAft>
                      </a:pPr>
                      <a:r>
                        <a:rPr lang="en-AU" sz="1200" b="1" cap="none" spc="0">
                          <a:solidFill>
                            <a:schemeClr val="tx1"/>
                          </a:solidFill>
                          <a:effectLst/>
                          <a:latin typeface="Calibri" panose="020F0502020204030204" pitchFamily="34" charset="0"/>
                          <a:ea typeface="Calibri" panose="020F0502020204030204" pitchFamily="34" charset="0"/>
                          <a:cs typeface="Calibri" panose="020F0502020204030204" pitchFamily="34" charset="0"/>
                        </a:rPr>
                        <a:t>Abbreviated Title </a:t>
                      </a:r>
                      <a:endParaRPr lang="en-AU" sz="1200" b="1" cap="none" spc="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0" marR="40299" marT="16119" marB="120896" anchor="ctr">
                    <a:lnL w="12700" cmpd="sng">
                      <a:noFill/>
                      <a:prstDash val="solid"/>
                    </a:lnL>
                    <a:lnR w="12700" cmpd="sng">
                      <a:noFill/>
                      <a:prstDash val="solid"/>
                    </a:lnR>
                    <a:lnT w="12700" cmpd="sng">
                      <a:noFill/>
                      <a:prstDash val="solid"/>
                    </a:lnT>
                    <a:lnB w="6350" cap="flat" cmpd="sng" algn="ctr">
                      <a:solidFill>
                        <a:schemeClr val="tx1"/>
                      </a:solidFill>
                      <a:prstDash val="solid"/>
                    </a:lnB>
                    <a:noFill/>
                  </a:tcPr>
                </a:tc>
                <a:tc>
                  <a:txBody>
                    <a:bodyPr/>
                    <a:lstStyle/>
                    <a:p>
                      <a:pPr algn="l">
                        <a:lnSpc>
                          <a:spcPct val="110000"/>
                        </a:lnSpc>
                        <a:spcAft>
                          <a:spcPts val="600"/>
                        </a:spcAft>
                        <a:tabLst>
                          <a:tab pos="664210" algn="l"/>
                        </a:tabLst>
                      </a:pPr>
                      <a:r>
                        <a:rPr lang="en-AU" sz="1200" cap="none" spc="0">
                          <a:solidFill>
                            <a:schemeClr val="tx1"/>
                          </a:solidFill>
                          <a:effectLst/>
                          <a:latin typeface="Calibri" panose="020F0502020204030204" pitchFamily="34" charset="0"/>
                          <a:ea typeface="Calibri" panose="020F0502020204030204" pitchFamily="34" charset="0"/>
                          <a:cs typeface="Calibri" panose="020F0502020204030204" pitchFamily="34" charset="0"/>
                        </a:rPr>
                        <a:t>ANVU</a:t>
                      </a:r>
                    </a:p>
                  </a:txBody>
                  <a:tcPr marL="0" marR="40299" marT="16119" marB="120896" anchor="ctr">
                    <a:lnL w="12700" cmpd="sng">
                      <a:noFill/>
                      <a:prstDash val="solid"/>
                    </a:lnL>
                    <a:lnR w="12700" cmpd="sng">
                      <a:noFill/>
                      <a:prstDash val="solid"/>
                    </a:lnR>
                    <a:lnT w="12700" cmpd="sng">
                      <a:noFill/>
                      <a:prstDash val="solid"/>
                    </a:lnT>
                    <a:lnB w="6350" cap="flat" cmpd="sng" algn="ctr">
                      <a:solidFill>
                        <a:schemeClr val="tx1"/>
                      </a:solidFill>
                      <a:prstDash val="solid"/>
                    </a:lnB>
                    <a:noFill/>
                  </a:tcPr>
                </a:tc>
                <a:extLst>
                  <a:ext uri="{0D108BD9-81ED-4DB2-BD59-A6C34878D82A}">
                    <a16:rowId xmlns:a16="http://schemas.microsoft.com/office/drawing/2014/main" val="611487650"/>
                  </a:ext>
                </a:extLst>
              </a:tr>
              <a:tr h="309628">
                <a:tc>
                  <a:txBody>
                    <a:bodyPr/>
                    <a:lstStyle/>
                    <a:p>
                      <a:pPr>
                        <a:lnSpc>
                          <a:spcPct val="110000"/>
                        </a:lnSpc>
                        <a:spcAft>
                          <a:spcPts val="600"/>
                        </a:spcAft>
                      </a:pPr>
                      <a:r>
                        <a:rPr lang="en-AU" sz="1200" b="1" cap="none" spc="0">
                          <a:solidFill>
                            <a:schemeClr val="tx1"/>
                          </a:solidFill>
                          <a:effectLst/>
                          <a:latin typeface="Calibri" panose="020F0502020204030204" pitchFamily="34" charset="0"/>
                          <a:ea typeface="Calibri" panose="020F0502020204030204" pitchFamily="34" charset="0"/>
                          <a:cs typeface="Calibri" panose="020F0502020204030204" pitchFamily="34" charset="0"/>
                        </a:rPr>
                        <a:t>ClinicalTrials.gov Registration </a:t>
                      </a:r>
                    </a:p>
                  </a:txBody>
                  <a:tcPr marL="0" marR="40299" marT="16119" marB="120896" anchor="ctr">
                    <a:lnL w="12700" cmpd="sng">
                      <a:noFill/>
                      <a:prstDash val="solid"/>
                    </a:lnL>
                    <a:lnR w="12700" cmpd="sng">
                      <a:noFill/>
                      <a:prstDash val="solid"/>
                    </a:lnR>
                    <a:lnT w="6350" cap="flat" cmpd="sng" algn="ctr">
                      <a:solidFill>
                        <a:schemeClr val="tx1"/>
                      </a:solidFill>
                      <a:prstDash val="solid"/>
                    </a:lnT>
                    <a:lnB w="12700" cmpd="sng">
                      <a:noFill/>
                      <a:prstDash val="solid"/>
                    </a:lnB>
                    <a:solidFill>
                      <a:schemeClr val="bg1">
                        <a:lumMod val="95000"/>
                      </a:schemeClr>
                    </a:solidFill>
                  </a:tcPr>
                </a:tc>
                <a:tc>
                  <a:txBody>
                    <a:bodyPr/>
                    <a:lstStyle/>
                    <a:p>
                      <a:pPr algn="l">
                        <a:lnSpc>
                          <a:spcPct val="110000"/>
                        </a:lnSpc>
                        <a:spcAft>
                          <a:spcPts val="600"/>
                        </a:spcAft>
                        <a:tabLst>
                          <a:tab pos="664210" algn="l"/>
                        </a:tabLst>
                      </a:pPr>
                      <a:r>
                        <a:rPr lang="en-AU" sz="1200" cap="none" spc="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NCT06476639</a:t>
                      </a:r>
                    </a:p>
                  </a:txBody>
                  <a:tcPr marL="0" marR="40299" marT="16119" marB="120896" anchor="ctr">
                    <a:lnL w="12700" cmpd="sng">
                      <a:noFill/>
                      <a:prstDash val="solid"/>
                    </a:lnL>
                    <a:lnR w="12700" cmpd="sng">
                      <a:noFill/>
                      <a:prstDash val="solid"/>
                    </a:lnR>
                    <a:lnT w="6350" cap="flat" cmpd="sng" algn="ctr">
                      <a:solidFill>
                        <a:schemeClr val="tx1"/>
                      </a:solidFill>
                      <a:prstDash val="solid"/>
                    </a:lnT>
                    <a:lnB w="12700" cmpd="sng">
                      <a:noFill/>
                      <a:prstDash val="solid"/>
                    </a:lnB>
                    <a:solidFill>
                      <a:schemeClr val="bg1">
                        <a:lumMod val="95000"/>
                      </a:schemeClr>
                    </a:solidFill>
                  </a:tcPr>
                </a:tc>
                <a:extLst>
                  <a:ext uri="{0D108BD9-81ED-4DB2-BD59-A6C34878D82A}">
                    <a16:rowId xmlns:a16="http://schemas.microsoft.com/office/drawing/2014/main" val="3671810933"/>
                  </a:ext>
                </a:extLst>
              </a:tr>
              <a:tr h="309628">
                <a:tc>
                  <a:txBody>
                    <a:bodyPr/>
                    <a:lstStyle/>
                    <a:p>
                      <a:pPr>
                        <a:lnSpc>
                          <a:spcPct val="110000"/>
                        </a:lnSpc>
                        <a:spcAft>
                          <a:spcPts val="600"/>
                        </a:spcAft>
                      </a:pPr>
                      <a:r>
                        <a:rPr lang="en-AU" sz="1200" b="1" cap="none" spc="0">
                          <a:solidFill>
                            <a:schemeClr val="tx1"/>
                          </a:solidFill>
                          <a:effectLst/>
                          <a:latin typeface="Calibri" panose="020F0502020204030204" pitchFamily="34" charset="0"/>
                          <a:ea typeface="Calibri" panose="020F0502020204030204" pitchFamily="34" charset="0"/>
                          <a:cs typeface="Calibri" panose="020F0502020204030204" pitchFamily="34" charset="0"/>
                        </a:rPr>
                        <a:t>Protocol Version/Date</a:t>
                      </a:r>
                      <a:endParaRPr lang="en-AU" sz="1200" b="1" cap="none" spc="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0" marR="40299" marT="16119" marB="120896" anchor="ctr">
                    <a:lnL w="12700" cmpd="sng">
                      <a:noFill/>
                      <a:prstDash val="solid"/>
                    </a:lnL>
                    <a:lnR w="12700" cmpd="sng">
                      <a:noFill/>
                      <a:prstDash val="solid"/>
                    </a:lnR>
                    <a:lnT w="12700" cmpd="sng">
                      <a:noFill/>
                      <a:prstDash val="solid"/>
                    </a:lnT>
                    <a:lnB w="6350" cap="flat" cmpd="sng" algn="ctr">
                      <a:solidFill>
                        <a:schemeClr val="tx1"/>
                      </a:solidFill>
                      <a:prstDash val="solid"/>
                    </a:lnB>
                    <a:noFill/>
                  </a:tcPr>
                </a:tc>
                <a:tc>
                  <a:txBody>
                    <a:bodyPr/>
                    <a:lstStyle/>
                    <a:p>
                      <a:pPr algn="l">
                        <a:lnSpc>
                          <a:spcPct val="110000"/>
                        </a:lnSpc>
                        <a:spcAft>
                          <a:spcPts val="600"/>
                        </a:spcAft>
                        <a:tabLst>
                          <a:tab pos="664210" algn="l"/>
                        </a:tabLst>
                      </a:pPr>
                      <a:r>
                        <a:rPr lang="en-AU" sz="1200" cap="none" spc="0">
                          <a:solidFill>
                            <a:schemeClr val="tx1"/>
                          </a:solidFill>
                          <a:effectLst/>
                          <a:latin typeface="Calibri" panose="020F0502020204030204" pitchFamily="34" charset="0"/>
                          <a:ea typeface="Calibri" panose="020F0502020204030204" pitchFamily="34" charset="0"/>
                          <a:cs typeface="Calibri" panose="020F0502020204030204" pitchFamily="34" charset="0"/>
                        </a:rPr>
                        <a:t>Version 1.0, 13 August 2024</a:t>
                      </a:r>
                    </a:p>
                  </a:txBody>
                  <a:tcPr marL="0" marR="40299" marT="16119" marB="120896" anchor="ctr">
                    <a:lnL w="12700" cmpd="sng">
                      <a:noFill/>
                      <a:prstDash val="solid"/>
                    </a:lnL>
                    <a:lnR w="12700" cmpd="sng">
                      <a:noFill/>
                      <a:prstDash val="solid"/>
                    </a:lnR>
                    <a:lnT w="12700" cmpd="sng">
                      <a:noFill/>
                      <a:prstDash val="solid"/>
                    </a:lnT>
                    <a:lnB w="6350" cap="flat" cmpd="sng" algn="ctr">
                      <a:solidFill>
                        <a:schemeClr val="tx1"/>
                      </a:solidFill>
                      <a:prstDash val="solid"/>
                    </a:lnB>
                    <a:noFill/>
                  </a:tcPr>
                </a:tc>
                <a:extLst>
                  <a:ext uri="{0D108BD9-81ED-4DB2-BD59-A6C34878D82A}">
                    <a16:rowId xmlns:a16="http://schemas.microsoft.com/office/drawing/2014/main" val="576560960"/>
                  </a:ext>
                </a:extLst>
              </a:tr>
              <a:tr h="309628">
                <a:tc>
                  <a:txBody>
                    <a:bodyPr/>
                    <a:lstStyle/>
                    <a:p>
                      <a:pPr>
                        <a:lnSpc>
                          <a:spcPct val="110000"/>
                        </a:lnSpc>
                        <a:spcAft>
                          <a:spcPts val="600"/>
                        </a:spcAft>
                      </a:pPr>
                      <a:r>
                        <a:rPr lang="en-AU" sz="1200" b="1" cap="none" spc="0">
                          <a:solidFill>
                            <a:schemeClr val="tx1"/>
                          </a:solidFill>
                          <a:effectLst/>
                          <a:latin typeface="Calibri" panose="020F0502020204030204" pitchFamily="34" charset="0"/>
                          <a:ea typeface="Calibri" panose="020F0502020204030204" pitchFamily="34" charset="0"/>
                          <a:cs typeface="Calibri" panose="020F0502020204030204" pitchFamily="34" charset="0"/>
                        </a:rPr>
                        <a:t>Study Sponsor</a:t>
                      </a:r>
                      <a:endParaRPr lang="en-AU" sz="1200" b="1" cap="none" spc="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0" marR="40299" marT="16119" marB="120896" anchor="ctr">
                    <a:lnL w="12700" cmpd="sng">
                      <a:noFill/>
                      <a:prstDash val="solid"/>
                    </a:lnL>
                    <a:lnR w="12700" cmpd="sng">
                      <a:noFill/>
                      <a:prstDash val="solid"/>
                    </a:lnR>
                    <a:lnT w="6350" cap="flat" cmpd="sng" algn="ctr">
                      <a:solidFill>
                        <a:schemeClr val="tx1"/>
                      </a:solidFill>
                      <a:prstDash val="solid"/>
                    </a:lnT>
                    <a:lnB w="12700" cmpd="sng">
                      <a:noFill/>
                      <a:prstDash val="solid"/>
                    </a:lnB>
                    <a:solidFill>
                      <a:schemeClr val="bg1">
                        <a:lumMod val="95000"/>
                      </a:schemeClr>
                    </a:solidFill>
                  </a:tcPr>
                </a:tc>
                <a:tc>
                  <a:txBody>
                    <a:bodyPr/>
                    <a:lstStyle/>
                    <a:p>
                      <a:pPr algn="l">
                        <a:lnSpc>
                          <a:spcPct val="110000"/>
                        </a:lnSpc>
                        <a:spcAft>
                          <a:spcPts val="600"/>
                        </a:spcAft>
                        <a:tabLst>
                          <a:tab pos="664210" algn="l"/>
                        </a:tabLst>
                      </a:pPr>
                      <a:r>
                        <a:rPr lang="en-AU" sz="1200" cap="none" spc="0">
                          <a:solidFill>
                            <a:schemeClr val="tx1"/>
                          </a:solidFill>
                          <a:effectLst/>
                          <a:latin typeface="Calibri" panose="020F0502020204030204" pitchFamily="34" charset="0"/>
                          <a:ea typeface="Calibri" panose="020F0502020204030204" pitchFamily="34" charset="0"/>
                          <a:cs typeface="Calibri" panose="020F0502020204030204" pitchFamily="34" charset="0"/>
                        </a:rPr>
                        <a:t>The University of Queensland</a:t>
                      </a:r>
                    </a:p>
                  </a:txBody>
                  <a:tcPr marL="0" marR="40299" marT="16119" marB="120896" anchor="ctr">
                    <a:lnL w="12700" cmpd="sng">
                      <a:noFill/>
                      <a:prstDash val="solid"/>
                    </a:lnL>
                    <a:lnR w="12700" cmpd="sng">
                      <a:noFill/>
                      <a:prstDash val="solid"/>
                    </a:lnR>
                    <a:lnT w="6350" cap="flat" cmpd="sng" algn="ctr">
                      <a:solidFill>
                        <a:schemeClr val="tx1"/>
                      </a:solidFill>
                      <a:prstDash val="solid"/>
                    </a:lnT>
                    <a:lnB w="12700" cmpd="sng">
                      <a:noFill/>
                      <a:prstDash val="solid"/>
                    </a:lnB>
                    <a:solidFill>
                      <a:schemeClr val="bg1">
                        <a:lumMod val="95000"/>
                      </a:schemeClr>
                    </a:solidFill>
                  </a:tcPr>
                </a:tc>
                <a:extLst>
                  <a:ext uri="{0D108BD9-81ED-4DB2-BD59-A6C34878D82A}">
                    <a16:rowId xmlns:a16="http://schemas.microsoft.com/office/drawing/2014/main" val="1417867713"/>
                  </a:ext>
                </a:extLst>
              </a:tr>
              <a:tr h="303583">
                <a:tc rowSpan="5">
                  <a:txBody>
                    <a:bodyPr/>
                    <a:lstStyle/>
                    <a:p>
                      <a:pPr>
                        <a:lnSpc>
                          <a:spcPct val="110000"/>
                        </a:lnSpc>
                        <a:spcAft>
                          <a:spcPts val="600"/>
                        </a:spcAft>
                      </a:pPr>
                      <a:r>
                        <a:rPr lang="en-AU" sz="1200" b="1" cap="none" spc="0">
                          <a:solidFill>
                            <a:schemeClr val="tx1"/>
                          </a:solidFill>
                          <a:effectLst/>
                          <a:latin typeface="Calibri" panose="020F0502020204030204" pitchFamily="34" charset="0"/>
                          <a:ea typeface="Calibri" panose="020F0502020204030204" pitchFamily="34" charset="0"/>
                          <a:cs typeface="Calibri" panose="020F0502020204030204" pitchFamily="34" charset="0"/>
                        </a:rPr>
                        <a:t>Coordinating Centre</a:t>
                      </a:r>
                    </a:p>
                    <a:p>
                      <a:pPr>
                        <a:lnSpc>
                          <a:spcPct val="110000"/>
                        </a:lnSpc>
                        <a:spcAft>
                          <a:spcPts val="600"/>
                        </a:spcAft>
                      </a:pPr>
                      <a:r>
                        <a:rPr lang="en-AU" sz="1200" b="1" cap="none" spc="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p>
                    <a:p>
                      <a:pPr>
                        <a:lnSpc>
                          <a:spcPct val="110000"/>
                        </a:lnSpc>
                        <a:spcAft>
                          <a:spcPts val="600"/>
                        </a:spcAft>
                      </a:pPr>
                      <a:r>
                        <a:rPr lang="en-AU" sz="1200" b="1" cap="none" spc="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p>
                    <a:p>
                      <a:pPr>
                        <a:lnSpc>
                          <a:spcPct val="110000"/>
                        </a:lnSpc>
                        <a:spcAft>
                          <a:spcPts val="600"/>
                        </a:spcAft>
                      </a:pPr>
                      <a:r>
                        <a:rPr lang="en-AU" sz="1200" b="1" cap="none" spc="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p>
                    <a:p>
                      <a:pPr>
                        <a:lnSpc>
                          <a:spcPct val="110000"/>
                        </a:lnSpc>
                        <a:spcAft>
                          <a:spcPts val="600"/>
                        </a:spcAft>
                      </a:pPr>
                      <a:r>
                        <a:rPr lang="en-AU" sz="1200" b="1" cap="none" spc="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endParaRPr lang="en-AU" sz="1200" b="1" cap="none" spc="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0" marR="40299" marT="16119" marB="120896" anchor="ctr">
                    <a:lnL w="12700" cmpd="sng">
                      <a:noFill/>
                      <a:prstDash val="solid"/>
                    </a:lnL>
                    <a:lnR w="12700" cmpd="sng">
                      <a:noFill/>
                      <a:prstDash val="solid"/>
                    </a:lnR>
                    <a:lnT w="12700" cmpd="sng">
                      <a:noFill/>
                      <a:prstDash val="solid"/>
                    </a:lnT>
                    <a:lnB w="6350" cap="flat" cmpd="sng" algn="ctr">
                      <a:solidFill>
                        <a:schemeClr val="tx1"/>
                      </a:solidFill>
                      <a:prstDash val="solid"/>
                    </a:lnB>
                    <a:noFill/>
                  </a:tcPr>
                </a:tc>
                <a:tc>
                  <a:txBody>
                    <a:bodyPr/>
                    <a:lstStyle/>
                    <a:p>
                      <a:pPr algn="l"/>
                      <a:r>
                        <a:rPr lang="en-AU" sz="1200" cap="none" spc="0">
                          <a:solidFill>
                            <a:schemeClr val="tx1"/>
                          </a:solidFill>
                          <a:effectLst/>
                          <a:latin typeface="Calibri" panose="020F0502020204030204" pitchFamily="34" charset="0"/>
                          <a:ea typeface="Calibri" panose="020F0502020204030204" pitchFamily="34" charset="0"/>
                          <a:cs typeface="Calibri" panose="020F0502020204030204" pitchFamily="34" charset="0"/>
                        </a:rPr>
                        <a:t>Queensland Centre for Gynaecological Cancer  </a:t>
                      </a:r>
                    </a:p>
                  </a:txBody>
                  <a:tcPr marL="0" marR="40299" marT="16119" marB="120896" anchor="ctr">
                    <a:lnL w="12700" cmpd="sng">
                      <a:noFill/>
                      <a:prstDash val="solid"/>
                    </a:lnL>
                    <a:lnR w="12700" cmpd="sng">
                      <a:noFill/>
                      <a:prstDash val="solid"/>
                    </a:lnR>
                    <a:lnT w="12700" cmpd="sng">
                      <a:noFill/>
                      <a:prstDash val="solid"/>
                    </a:lnT>
                    <a:lnB w="6350" cap="flat" cmpd="sng" algn="ctr">
                      <a:solidFill>
                        <a:schemeClr val="tx1"/>
                      </a:solidFill>
                      <a:prstDash val="solid"/>
                    </a:lnB>
                    <a:noFill/>
                  </a:tcPr>
                </a:tc>
                <a:extLst>
                  <a:ext uri="{0D108BD9-81ED-4DB2-BD59-A6C34878D82A}">
                    <a16:rowId xmlns:a16="http://schemas.microsoft.com/office/drawing/2014/main" val="1657326473"/>
                  </a:ext>
                </a:extLst>
              </a:tr>
              <a:tr h="303583">
                <a:tc vMerge="1">
                  <a:txBody>
                    <a:bodyPr/>
                    <a:lstStyle/>
                    <a:p>
                      <a:endParaRPr/>
                    </a:p>
                  </a:txBody>
                  <a:tcPr marL="39562" marR="39562" marT="58485" marB="0" anchor="ctr">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tc>
                  <a:txBody>
                    <a:bodyPr/>
                    <a:lstStyle/>
                    <a:p>
                      <a:pPr algn="l"/>
                      <a:r>
                        <a:rPr lang="en-AU" sz="1200" cap="none" spc="0">
                          <a:solidFill>
                            <a:schemeClr val="tx1"/>
                          </a:solidFill>
                          <a:effectLst/>
                          <a:latin typeface="Calibri" panose="020F0502020204030204" pitchFamily="34" charset="0"/>
                          <a:ea typeface="Calibri" panose="020F0502020204030204" pitchFamily="34" charset="0"/>
                          <a:cs typeface="Calibri" panose="020F0502020204030204" pitchFamily="34" charset="0"/>
                        </a:rPr>
                        <a:t>UQCCR, Building 71/918 </a:t>
                      </a:r>
                      <a:endParaRPr lang="en-AU" sz="1200" cap="none" spc="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0" marR="40299" marT="16119" marB="120896" anchor="ctr">
                    <a:lnL w="12700" cmpd="sng">
                      <a:noFill/>
                      <a:prstDash val="solid"/>
                    </a:lnL>
                    <a:lnR w="12700" cmpd="sng">
                      <a:noFill/>
                      <a:prstDash val="solid"/>
                    </a:lnR>
                    <a:lnT w="6350" cap="flat" cmpd="sng" algn="ctr">
                      <a:solidFill>
                        <a:schemeClr val="tx1"/>
                      </a:solidFill>
                      <a:prstDash val="solid"/>
                    </a:lnT>
                    <a:lnB w="12700" cmpd="sng">
                      <a:noFill/>
                      <a:prstDash val="solid"/>
                    </a:lnB>
                    <a:solidFill>
                      <a:schemeClr val="bg1">
                        <a:lumMod val="95000"/>
                      </a:schemeClr>
                    </a:solidFill>
                  </a:tcPr>
                </a:tc>
                <a:extLst>
                  <a:ext uri="{0D108BD9-81ED-4DB2-BD59-A6C34878D82A}">
                    <a16:rowId xmlns:a16="http://schemas.microsoft.com/office/drawing/2014/main" val="3064936114"/>
                  </a:ext>
                </a:extLst>
              </a:tr>
              <a:tr h="303583">
                <a:tc vMerge="1">
                  <a:txBody>
                    <a:bodyPr/>
                    <a:lstStyle/>
                    <a:p>
                      <a:endParaRPr/>
                    </a:p>
                  </a:txBody>
                  <a:tcPr marL="39562" marR="39562" marT="58485" marB="0" anchor="ctr">
                    <a:lnL w="12700" cmpd="sng">
                      <a:noFill/>
                      <a:prstDash val="solid"/>
                    </a:lnL>
                    <a:lnR w="12700" cmpd="sng">
                      <a:noFill/>
                      <a:prstDash val="solid"/>
                    </a:lnR>
                    <a:lnT w="12700" cmpd="sng">
                      <a:noFill/>
                      <a:prstDash val="solid"/>
                    </a:lnT>
                    <a:lnB w="12700" cap="flat" cmpd="sng" algn="ctr">
                      <a:noFill/>
                      <a:prstDash val="solid"/>
                    </a:lnB>
                    <a:noFill/>
                  </a:tcPr>
                </a:tc>
                <a:tc>
                  <a:txBody>
                    <a:bodyPr/>
                    <a:lstStyle/>
                    <a:p>
                      <a:pPr algn="l"/>
                      <a:r>
                        <a:rPr lang="en-AU" sz="1200" cap="none" spc="0">
                          <a:solidFill>
                            <a:schemeClr val="tx1"/>
                          </a:solidFill>
                          <a:effectLst/>
                          <a:latin typeface="Calibri" panose="020F0502020204030204" pitchFamily="34" charset="0"/>
                          <a:ea typeface="Calibri" panose="020F0502020204030204" pitchFamily="34" charset="0"/>
                          <a:cs typeface="Calibri" panose="020F0502020204030204" pitchFamily="34" charset="0"/>
                        </a:rPr>
                        <a:t>Royal Brisbane and Women's Hospital </a:t>
                      </a:r>
                    </a:p>
                  </a:txBody>
                  <a:tcPr marL="0" marR="40299" marT="16119" marB="120896" anchor="ctr">
                    <a:lnL w="12700" cmpd="sng">
                      <a:noFill/>
                      <a:prstDash val="solid"/>
                    </a:lnL>
                    <a:lnR w="12700" cmpd="sng">
                      <a:noFill/>
                      <a:prstDash val="solid"/>
                    </a:lnR>
                    <a:lnT w="12700" cmpd="sng">
                      <a:noFill/>
                      <a:prstDash val="solid"/>
                    </a:lnT>
                    <a:lnB w="6350" cap="flat" cmpd="sng" algn="ctr">
                      <a:solidFill>
                        <a:schemeClr val="tx1"/>
                      </a:solidFill>
                      <a:prstDash val="solid"/>
                    </a:lnB>
                    <a:noFill/>
                  </a:tcPr>
                </a:tc>
                <a:extLst>
                  <a:ext uri="{0D108BD9-81ED-4DB2-BD59-A6C34878D82A}">
                    <a16:rowId xmlns:a16="http://schemas.microsoft.com/office/drawing/2014/main" val="2475928595"/>
                  </a:ext>
                </a:extLst>
              </a:tr>
              <a:tr h="303583">
                <a:tc vMerge="1">
                  <a:txBody>
                    <a:bodyPr/>
                    <a:lstStyle/>
                    <a:p>
                      <a:endParaRPr/>
                    </a:p>
                  </a:txBody>
                  <a:tcPr marL="39562" marR="39562" marT="58485" marB="0" anchor="ctr">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tc>
                  <a:txBody>
                    <a:bodyPr/>
                    <a:lstStyle/>
                    <a:p>
                      <a:pPr algn="l"/>
                      <a:r>
                        <a:rPr lang="en-AU" sz="1200" cap="none" spc="0">
                          <a:solidFill>
                            <a:schemeClr val="tx1"/>
                          </a:solidFill>
                          <a:effectLst/>
                          <a:latin typeface="Calibri" panose="020F0502020204030204" pitchFamily="34" charset="0"/>
                          <a:ea typeface="Calibri" panose="020F0502020204030204" pitchFamily="34" charset="0"/>
                          <a:cs typeface="Calibri" panose="020F0502020204030204" pitchFamily="34" charset="0"/>
                        </a:rPr>
                        <a:t>Herston QLD Australia 4029 </a:t>
                      </a:r>
                    </a:p>
                  </a:txBody>
                  <a:tcPr marL="0" marR="40299" marT="16119" marB="120896" anchor="ctr">
                    <a:lnL w="12700" cmpd="sng">
                      <a:noFill/>
                      <a:prstDash val="solid"/>
                    </a:lnL>
                    <a:lnR w="12700" cmpd="sng">
                      <a:noFill/>
                      <a:prstDash val="solid"/>
                    </a:lnR>
                    <a:lnT w="6350" cap="flat" cmpd="sng" algn="ctr">
                      <a:solidFill>
                        <a:schemeClr val="tx1"/>
                      </a:solidFill>
                      <a:prstDash val="solid"/>
                    </a:lnT>
                    <a:lnB w="12700" cmpd="sng">
                      <a:noFill/>
                      <a:prstDash val="solid"/>
                    </a:lnB>
                    <a:solidFill>
                      <a:schemeClr val="bg1">
                        <a:lumMod val="95000"/>
                      </a:schemeClr>
                    </a:solidFill>
                  </a:tcPr>
                </a:tc>
                <a:extLst>
                  <a:ext uri="{0D108BD9-81ED-4DB2-BD59-A6C34878D82A}">
                    <a16:rowId xmlns:a16="http://schemas.microsoft.com/office/drawing/2014/main" val="4086542380"/>
                  </a:ext>
                </a:extLst>
              </a:tr>
              <a:tr h="309628">
                <a:tc vMerge="1">
                  <a:txBody>
                    <a:bodyPr/>
                    <a:lstStyle/>
                    <a:p>
                      <a:endParaRPr dirty="0"/>
                    </a:p>
                  </a:txBody>
                  <a:tcPr marL="39562" marR="39562" marT="58485" marB="0" anchor="ctr">
                    <a:lnL w="12700" cmpd="sng">
                      <a:noFill/>
                      <a:prstDash val="solid"/>
                    </a:lnL>
                    <a:lnR w="12700" cmpd="sng">
                      <a:noFill/>
                      <a:prstDash val="solid"/>
                    </a:lnR>
                    <a:lnT w="12700" cmpd="sng">
                      <a:noFill/>
                      <a:prstDash val="solid"/>
                    </a:lnT>
                    <a:lnB w="12700" cmpd="sng">
                      <a:noFill/>
                      <a:prstDash val="solid"/>
                    </a:lnB>
                    <a:noFill/>
                  </a:tcPr>
                </a:tc>
                <a:tc>
                  <a:txBody>
                    <a:bodyPr/>
                    <a:lstStyle/>
                    <a:p>
                      <a:pPr algn="l">
                        <a:lnSpc>
                          <a:spcPct val="110000"/>
                        </a:lnSpc>
                        <a:spcAft>
                          <a:spcPts val="600"/>
                        </a:spcAft>
                        <a:tabLst>
                          <a:tab pos="664210" algn="l"/>
                        </a:tabLst>
                      </a:pPr>
                      <a:r>
                        <a:rPr lang="en-AU" sz="1200" cap="none" spc="0">
                          <a:solidFill>
                            <a:schemeClr val="tx1"/>
                          </a:solidFill>
                          <a:effectLst/>
                          <a:latin typeface="Calibri" panose="020F0502020204030204" pitchFamily="34" charset="0"/>
                          <a:ea typeface="Calibri" panose="020F0502020204030204" pitchFamily="34" charset="0"/>
                          <a:cs typeface="Calibri" panose="020F0502020204030204" pitchFamily="34" charset="0"/>
                        </a:rPr>
                        <a:t>Ph: +61 7 3346 5590</a:t>
                      </a:r>
                    </a:p>
                  </a:txBody>
                  <a:tcPr marL="0" marR="40299" marT="16119" marB="120896" anchor="ctr">
                    <a:lnL w="12700" cmpd="sng">
                      <a:noFill/>
                      <a:prstDash val="solid"/>
                    </a:lnL>
                    <a:lnR w="12700" cmpd="sng">
                      <a:noFill/>
                      <a:prstDash val="solid"/>
                    </a:lnR>
                    <a:lnT w="12700" cmpd="sng">
                      <a:noFill/>
                      <a:prstDash val="solid"/>
                    </a:lnT>
                    <a:lnB w="6350" cap="flat" cmpd="sng" algn="ctr">
                      <a:solidFill>
                        <a:schemeClr val="tx1"/>
                      </a:solidFill>
                      <a:prstDash val="solid"/>
                    </a:lnB>
                    <a:noFill/>
                  </a:tcPr>
                </a:tc>
                <a:extLst>
                  <a:ext uri="{0D108BD9-81ED-4DB2-BD59-A6C34878D82A}">
                    <a16:rowId xmlns:a16="http://schemas.microsoft.com/office/drawing/2014/main" val="881247380"/>
                  </a:ext>
                </a:extLst>
              </a:tr>
              <a:tr h="443956">
                <a:tc>
                  <a:txBody>
                    <a:bodyPr/>
                    <a:lstStyle/>
                    <a:p>
                      <a:pPr marL="0" algn="l" defTabSz="457200" rtl="0" eaLnBrk="1" latinLnBrk="0" hangingPunct="1">
                        <a:lnSpc>
                          <a:spcPct val="110000"/>
                        </a:lnSpc>
                        <a:spcAft>
                          <a:spcPts val="600"/>
                        </a:spcAft>
                      </a:pPr>
                      <a:r>
                        <a:rPr lang="en-AU" sz="1200" b="1" kern="1200" cap="none" spc="0">
                          <a:solidFill>
                            <a:schemeClr val="tx1"/>
                          </a:solidFill>
                          <a:effectLst/>
                          <a:latin typeface="Calibri" panose="020F0502020204030204" pitchFamily="34" charset="0"/>
                          <a:ea typeface="Calibri" panose="020F0502020204030204" pitchFamily="34" charset="0"/>
                          <a:cs typeface="Calibri" panose="020F0502020204030204" pitchFamily="34" charset="0"/>
                        </a:rPr>
                        <a:t>Study Chair</a:t>
                      </a:r>
                      <a:endParaRPr lang="en-AU" sz="1200" b="1" kern="1200" cap="none" spc="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0" marR="40299" marT="16119" marB="120896">
                    <a:lnL w="12700" cmpd="sng">
                      <a:noFill/>
                      <a:prstDash val="solid"/>
                    </a:lnL>
                    <a:lnR w="12700" cmpd="sng">
                      <a:noFill/>
                      <a:prstDash val="solid"/>
                    </a:lnR>
                    <a:lnT w="6350" cap="flat" cmpd="sng" algn="ctr">
                      <a:solidFill>
                        <a:schemeClr val="tx1"/>
                      </a:solidFill>
                      <a:prstDash val="solid"/>
                    </a:lnT>
                    <a:lnB w="12700" cmpd="sng">
                      <a:noFill/>
                      <a:prstDash val="solid"/>
                    </a:lnB>
                    <a:solidFill>
                      <a:schemeClr val="bg1">
                        <a:lumMod val="95000"/>
                      </a:schemeClr>
                    </a:solidFill>
                  </a:tcPr>
                </a:tc>
                <a:tc>
                  <a:txBody>
                    <a:bodyPr/>
                    <a:lstStyle/>
                    <a:p>
                      <a:r>
                        <a:rPr lang="en-AU" sz="1200" cap="none" spc="0">
                          <a:solidFill>
                            <a:schemeClr val="tx1"/>
                          </a:solidFill>
                          <a:effectLst/>
                          <a:latin typeface="Calibri" panose="020F0502020204030204" pitchFamily="34" charset="0"/>
                          <a:ea typeface="Calibri" panose="020F0502020204030204" pitchFamily="34" charset="0"/>
                          <a:cs typeface="Calibri" panose="020F0502020204030204" pitchFamily="34" charset="0"/>
                        </a:rPr>
                        <a:t>Professor Andreas Obermair</a:t>
                      </a:r>
                    </a:p>
                    <a:p>
                      <a:pPr marL="0" algn="l" defTabSz="457200" rtl="0" eaLnBrk="1" latinLnBrk="0" hangingPunct="1">
                        <a:lnSpc>
                          <a:spcPct val="110000"/>
                        </a:lnSpc>
                        <a:spcAft>
                          <a:spcPts val="600"/>
                        </a:spcAft>
                        <a:tabLst>
                          <a:tab pos="664210" algn="l"/>
                        </a:tabLst>
                      </a:pPr>
                      <a:r>
                        <a:rPr lang="en-AU" sz="1200" kern="1200" cap="none" spc="0">
                          <a:solidFill>
                            <a:schemeClr val="tx1"/>
                          </a:solidFill>
                          <a:effectLst/>
                          <a:latin typeface="Calibri" panose="020F0502020204030204" pitchFamily="34" charset="0"/>
                          <a:ea typeface="Calibri" panose="020F0502020204030204" pitchFamily="34" charset="0"/>
                          <a:cs typeface="Calibri" panose="020F0502020204030204" pitchFamily="34" charset="0"/>
                        </a:rPr>
                        <a:t>Email: </a:t>
                      </a:r>
                      <a:r>
                        <a:rPr lang="en-AU" sz="1200" kern="1200" cap="none" spc="0">
                          <a:solidFill>
                            <a:schemeClr val="tx1"/>
                          </a:solidFill>
                          <a:effectLst/>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a.obermair@uq.edu.au</a:t>
                      </a:r>
                      <a:endParaRPr lang="en-AU" sz="1200" kern="1200" cap="none" spc="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0" marR="40299" marT="16119" marB="120896">
                    <a:lnL w="12700" cmpd="sng">
                      <a:noFill/>
                      <a:prstDash val="solid"/>
                    </a:lnL>
                    <a:lnR w="12700" cmpd="sng">
                      <a:noFill/>
                      <a:prstDash val="solid"/>
                    </a:lnR>
                    <a:lnT w="6350" cap="flat" cmpd="sng" algn="ctr">
                      <a:solidFill>
                        <a:schemeClr val="tx1"/>
                      </a:solidFill>
                      <a:prstDash val="solid"/>
                    </a:lnT>
                    <a:lnB w="12700" cmpd="sng">
                      <a:noFill/>
                      <a:prstDash val="solid"/>
                    </a:lnB>
                    <a:solidFill>
                      <a:schemeClr val="bg1">
                        <a:lumMod val="95000"/>
                      </a:schemeClr>
                    </a:solidFill>
                  </a:tcPr>
                </a:tc>
                <a:extLst>
                  <a:ext uri="{0D108BD9-81ED-4DB2-BD59-A6C34878D82A}">
                    <a16:rowId xmlns:a16="http://schemas.microsoft.com/office/drawing/2014/main" val="506909634"/>
                  </a:ext>
                </a:extLst>
              </a:tr>
              <a:tr h="309628">
                <a:tc>
                  <a:txBody>
                    <a:bodyPr/>
                    <a:lstStyle/>
                    <a:p>
                      <a:pPr>
                        <a:lnSpc>
                          <a:spcPct val="110000"/>
                        </a:lnSpc>
                        <a:spcAft>
                          <a:spcPts val="600"/>
                        </a:spcAft>
                      </a:pPr>
                      <a:r>
                        <a:rPr lang="en-AU" sz="1200" b="1" kern="1200" cap="none" spc="0">
                          <a:solidFill>
                            <a:schemeClr val="tx1"/>
                          </a:solidFill>
                          <a:effectLst/>
                          <a:latin typeface="Calibri" panose="020F0502020204030204" pitchFamily="34" charset="0"/>
                          <a:ea typeface="Calibri" panose="020F0502020204030204" pitchFamily="34" charset="0"/>
                          <a:cs typeface="Calibri" panose="020F0502020204030204" pitchFamily="34" charset="0"/>
                        </a:rPr>
                        <a:t>Trial</a:t>
                      </a:r>
                      <a:r>
                        <a:rPr lang="en-AU" sz="1200" b="1" cap="none" spc="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AU" sz="1200" b="1" kern="1200" cap="none" spc="0">
                          <a:solidFill>
                            <a:schemeClr val="tx1"/>
                          </a:solidFill>
                          <a:effectLst/>
                          <a:latin typeface="Calibri" panose="020F0502020204030204" pitchFamily="34" charset="0"/>
                          <a:ea typeface="Calibri" panose="020F0502020204030204" pitchFamily="34" charset="0"/>
                          <a:cs typeface="Calibri" panose="020F0502020204030204" pitchFamily="34" charset="0"/>
                        </a:rPr>
                        <a:t>Contacts</a:t>
                      </a:r>
                    </a:p>
                  </a:txBody>
                  <a:tcPr marL="0" marR="40299" marT="16119" marB="120896">
                    <a:lnL w="12700" cmpd="sng">
                      <a:noFill/>
                      <a:prstDash val="solid"/>
                    </a:lnL>
                    <a:lnR w="12700" cmpd="sng">
                      <a:noFill/>
                      <a:prstDash val="solid"/>
                    </a:lnR>
                    <a:lnT w="12700" cmpd="sng">
                      <a:noFill/>
                      <a:prstDash val="solid"/>
                    </a:lnT>
                    <a:lnB w="6350" cap="flat" cmpd="sng" algn="ctr">
                      <a:solidFill>
                        <a:schemeClr val="tx1"/>
                      </a:solidFill>
                      <a:prstDash val="solid"/>
                    </a:lnB>
                    <a:noFill/>
                  </a:tcPr>
                </a:tc>
                <a:tc>
                  <a:txBody>
                    <a:bodyPr/>
                    <a:lstStyle/>
                    <a:p>
                      <a:pPr marL="0" algn="l" defTabSz="457200" rtl="0" eaLnBrk="1" latinLnBrk="0" hangingPunct="1">
                        <a:lnSpc>
                          <a:spcPct val="110000"/>
                        </a:lnSpc>
                        <a:spcAft>
                          <a:spcPts val="600"/>
                        </a:spcAft>
                        <a:tabLst>
                          <a:tab pos="664210" algn="l"/>
                        </a:tabLst>
                      </a:pPr>
                      <a:r>
                        <a:rPr lang="en-AU" sz="1200" kern="1200" cap="none" spc="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ANVU Trial Manager: Brianna Armstrong</a:t>
                      </a:r>
                    </a:p>
                    <a:p>
                      <a:pPr marL="0" marR="0" lvl="0" indent="0" algn="l" defTabSz="457200" rtl="0" eaLnBrk="1" fontAlgn="auto" latinLnBrk="0" hangingPunct="1">
                        <a:lnSpc>
                          <a:spcPct val="110000"/>
                        </a:lnSpc>
                        <a:spcBef>
                          <a:spcPts val="0"/>
                        </a:spcBef>
                        <a:spcAft>
                          <a:spcPts val="600"/>
                        </a:spcAft>
                        <a:buClrTx/>
                        <a:buSzTx/>
                        <a:buFontTx/>
                        <a:buNone/>
                        <a:tabLst>
                          <a:tab pos="664210" algn="l"/>
                        </a:tabLst>
                        <a:defRPr/>
                      </a:pPr>
                      <a:r>
                        <a:rPr lang="en-AU" sz="1200" kern="1200" cap="none" spc="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Phone: 07 3346 5063 / </a:t>
                      </a:r>
                      <a:r>
                        <a:rPr lang="fr-FR" sz="1200" kern="1200" cap="none" spc="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Email: </a:t>
                      </a:r>
                      <a:r>
                        <a:rPr lang="fr-FR" sz="1200" kern="1200" cap="none" spc="0" dirty="0" err="1">
                          <a:solidFill>
                            <a:schemeClr val="tx1"/>
                          </a:solidFill>
                          <a:effectLst/>
                          <a:latin typeface="Calibri" panose="020F0502020204030204" pitchFamily="34" charset="0"/>
                          <a:ea typeface="Calibri" panose="020F0502020204030204" pitchFamily="34" charset="0"/>
                          <a:cs typeface="Calibri" panose="020F0502020204030204" pitchFamily="34" charset="0"/>
                        </a:rPr>
                        <a:t>ANVUtrial@uq.edu.au</a:t>
                      </a:r>
                      <a:endParaRPr lang="en-AU" sz="1200" kern="1200" cap="none" spc="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0" marR="40299" marT="16119" marB="120896">
                    <a:lnL w="12700" cmpd="sng">
                      <a:noFill/>
                      <a:prstDash val="solid"/>
                    </a:lnL>
                    <a:lnR w="12700" cmpd="sng">
                      <a:noFill/>
                      <a:prstDash val="solid"/>
                    </a:lnR>
                    <a:lnT w="12700" cmpd="sng">
                      <a:noFill/>
                      <a:prstDash val="solid"/>
                    </a:lnT>
                    <a:lnB w="6350" cap="flat" cmpd="sng" algn="ctr">
                      <a:solidFill>
                        <a:schemeClr val="tx1"/>
                      </a:solidFill>
                      <a:prstDash val="solid"/>
                    </a:lnB>
                    <a:noFill/>
                  </a:tcPr>
                </a:tc>
                <a:extLst>
                  <a:ext uri="{0D108BD9-81ED-4DB2-BD59-A6C34878D82A}">
                    <a16:rowId xmlns:a16="http://schemas.microsoft.com/office/drawing/2014/main" val="282970477"/>
                  </a:ext>
                </a:extLst>
              </a:tr>
            </a:tbl>
          </a:graphicData>
        </a:graphic>
      </p:graphicFrame>
    </p:spTree>
    <p:extLst>
      <p:ext uri="{BB962C8B-B14F-4D97-AF65-F5344CB8AC3E}">
        <p14:creationId xmlns:p14="http://schemas.microsoft.com/office/powerpoint/2010/main" val="4339032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14F30-EE3A-C42F-1213-2275FD71C99C}"/>
              </a:ext>
            </a:extLst>
          </p:cNvPr>
          <p:cNvSpPr>
            <a:spLocks noGrp="1"/>
          </p:cNvSpPr>
          <p:nvPr>
            <p:ph type="title"/>
          </p:nvPr>
        </p:nvSpPr>
        <p:spPr/>
        <p:txBody>
          <a:bodyPr/>
          <a:lstStyle/>
          <a:p>
            <a:r>
              <a:rPr lang="en-AU" dirty="0"/>
              <a:t>STUDY SCHEDULE</a:t>
            </a:r>
          </a:p>
        </p:txBody>
      </p:sp>
      <p:pic>
        <p:nvPicPr>
          <p:cNvPr id="15" name="Content Placeholder 14">
            <a:extLst>
              <a:ext uri="{FF2B5EF4-FFF2-40B4-BE49-F238E27FC236}">
                <a16:creationId xmlns:a16="http://schemas.microsoft.com/office/drawing/2014/main" id="{A12EB867-386D-6809-6713-E60901FA2B2F}"/>
              </a:ext>
            </a:extLst>
          </p:cNvPr>
          <p:cNvPicPr>
            <a:picLocks noGrp="1" noChangeAspect="1"/>
          </p:cNvPicPr>
          <p:nvPr>
            <p:ph idx="1"/>
          </p:nvPr>
        </p:nvPicPr>
        <p:blipFill>
          <a:blip r:embed="rId2"/>
          <a:stretch>
            <a:fillRect/>
          </a:stretch>
        </p:blipFill>
        <p:spPr>
          <a:xfrm>
            <a:off x="1154953" y="2358359"/>
            <a:ext cx="10137472" cy="4464000"/>
          </a:xfrm>
        </p:spPr>
      </p:pic>
    </p:spTree>
    <p:extLst>
      <p:ext uri="{BB962C8B-B14F-4D97-AF65-F5344CB8AC3E}">
        <p14:creationId xmlns:p14="http://schemas.microsoft.com/office/powerpoint/2010/main" val="15387426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703F5C-B182-A39E-A893-12136F72838E}"/>
              </a:ext>
            </a:extLst>
          </p:cNvPr>
          <p:cNvSpPr>
            <a:spLocks noGrp="1"/>
          </p:cNvSpPr>
          <p:nvPr>
            <p:ph type="title"/>
          </p:nvPr>
        </p:nvSpPr>
        <p:spPr/>
        <p:txBody>
          <a:bodyPr/>
          <a:lstStyle/>
          <a:p>
            <a:r>
              <a:rPr lang="en-AU" dirty="0"/>
              <a:t>STUDY SCHEDULE</a:t>
            </a:r>
          </a:p>
        </p:txBody>
      </p:sp>
      <p:pic>
        <p:nvPicPr>
          <p:cNvPr id="5" name="Content Placeholder 4">
            <a:extLst>
              <a:ext uri="{FF2B5EF4-FFF2-40B4-BE49-F238E27FC236}">
                <a16:creationId xmlns:a16="http://schemas.microsoft.com/office/drawing/2014/main" id="{00C9B6EE-E187-AFAB-428B-915B6A2D6532}"/>
              </a:ext>
            </a:extLst>
          </p:cNvPr>
          <p:cNvPicPr>
            <a:picLocks noGrp="1" noChangeAspect="1"/>
          </p:cNvPicPr>
          <p:nvPr>
            <p:ph idx="1"/>
          </p:nvPr>
        </p:nvPicPr>
        <p:blipFill>
          <a:blip r:embed="rId2"/>
          <a:stretch>
            <a:fillRect/>
          </a:stretch>
        </p:blipFill>
        <p:spPr>
          <a:xfrm>
            <a:off x="990600" y="2407683"/>
            <a:ext cx="10445713" cy="4320000"/>
          </a:xfrm>
        </p:spPr>
      </p:pic>
    </p:spTree>
    <p:extLst>
      <p:ext uri="{BB962C8B-B14F-4D97-AF65-F5344CB8AC3E}">
        <p14:creationId xmlns:p14="http://schemas.microsoft.com/office/powerpoint/2010/main" val="26197721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A9BF9B-0075-D059-B708-E98A3E61B419}"/>
              </a:ext>
            </a:extLst>
          </p:cNvPr>
          <p:cNvSpPr>
            <a:spLocks noGrp="1"/>
          </p:cNvSpPr>
          <p:nvPr>
            <p:ph type="title"/>
          </p:nvPr>
        </p:nvSpPr>
        <p:spPr>
          <a:xfrm>
            <a:off x="1154954" y="973668"/>
            <a:ext cx="9292066" cy="706964"/>
          </a:xfrm>
        </p:spPr>
        <p:txBody>
          <a:bodyPr/>
          <a:lstStyle/>
          <a:p>
            <a:r>
              <a:rPr lang="en-AU" b="1" dirty="0"/>
              <a:t>Feasibility</a:t>
            </a:r>
            <a:endParaRPr lang="en-AU" dirty="0"/>
          </a:p>
        </p:txBody>
      </p:sp>
      <p:sp>
        <p:nvSpPr>
          <p:cNvPr id="19" name="Rectangle 18">
            <a:extLst>
              <a:ext uri="{FF2B5EF4-FFF2-40B4-BE49-F238E27FC236}">
                <a16:creationId xmlns:a16="http://schemas.microsoft.com/office/drawing/2014/main" id="{6380BAAF-0B4B-E957-D7EF-B20C4473DC27}"/>
              </a:ext>
            </a:extLst>
          </p:cNvPr>
          <p:cNvSpPr/>
          <p:nvPr/>
        </p:nvSpPr>
        <p:spPr>
          <a:xfrm>
            <a:off x="7977472" y="2420595"/>
            <a:ext cx="3247967" cy="426720"/>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AU" b="1" dirty="0"/>
              <a:t>ANVU</a:t>
            </a:r>
          </a:p>
        </p:txBody>
      </p:sp>
      <p:sp>
        <p:nvSpPr>
          <p:cNvPr id="22" name="Rectangle 21">
            <a:extLst>
              <a:ext uri="{FF2B5EF4-FFF2-40B4-BE49-F238E27FC236}">
                <a16:creationId xmlns:a16="http://schemas.microsoft.com/office/drawing/2014/main" id="{C57CF603-65E7-618F-3A8F-C43611CCD40F}"/>
              </a:ext>
            </a:extLst>
          </p:cNvPr>
          <p:cNvSpPr/>
          <p:nvPr/>
        </p:nvSpPr>
        <p:spPr>
          <a:xfrm>
            <a:off x="915071" y="2420595"/>
            <a:ext cx="3247967" cy="426720"/>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AU" b="1" dirty="0"/>
              <a:t>Pre-ANVU</a:t>
            </a:r>
          </a:p>
        </p:txBody>
      </p:sp>
      <p:sp>
        <p:nvSpPr>
          <p:cNvPr id="34" name="TextBox 33">
            <a:extLst>
              <a:ext uri="{FF2B5EF4-FFF2-40B4-BE49-F238E27FC236}">
                <a16:creationId xmlns:a16="http://schemas.microsoft.com/office/drawing/2014/main" id="{703655D9-4AE9-02B1-0A55-0AD0CC9B5863}"/>
              </a:ext>
            </a:extLst>
          </p:cNvPr>
          <p:cNvSpPr txBox="1"/>
          <p:nvPr/>
        </p:nvSpPr>
        <p:spPr>
          <a:xfrm>
            <a:off x="915071" y="3025970"/>
            <a:ext cx="3247967" cy="1477328"/>
          </a:xfrm>
          <a:prstGeom prst="rect">
            <a:avLst/>
          </a:prstGeom>
          <a:solidFill>
            <a:schemeClr val="accent2">
              <a:lumMod val="20000"/>
              <a:lumOff val="80000"/>
            </a:schemeClr>
          </a:solidFill>
        </p:spPr>
        <p:txBody>
          <a:bodyPr wrap="square" rtlCol="0">
            <a:spAutoFit/>
          </a:bodyPr>
          <a:lstStyle/>
          <a:p>
            <a:r>
              <a:rPr lang="en-AU" dirty="0">
                <a:latin typeface="Calibri" panose="020F0502020204030204" pitchFamily="34" charset="0"/>
                <a:ea typeface="Calibri" panose="020F0502020204030204" pitchFamily="34" charset="0"/>
                <a:cs typeface="Calibri" panose="020F0502020204030204" pitchFamily="34" charset="0"/>
              </a:rPr>
              <a:t>Feasibility Study </a:t>
            </a:r>
          </a:p>
          <a:p>
            <a:r>
              <a:rPr lang="en-AU" dirty="0">
                <a:latin typeface="Calibri" panose="020F0502020204030204" pitchFamily="34" charset="0"/>
                <a:ea typeface="Calibri" panose="020F0502020204030204" pitchFamily="34" charset="0"/>
                <a:cs typeface="Calibri" panose="020F0502020204030204" pitchFamily="34" charset="0"/>
              </a:rPr>
              <a:t>Sample size: 50</a:t>
            </a:r>
          </a:p>
          <a:p>
            <a:r>
              <a:rPr lang="en-AU" dirty="0">
                <a:latin typeface="Calibri" panose="020F0502020204030204" pitchFamily="34" charset="0"/>
                <a:ea typeface="Calibri" panose="020F0502020204030204" pitchFamily="34" charset="0"/>
                <a:cs typeface="Calibri" panose="020F0502020204030204" pitchFamily="34" charset="0"/>
              </a:rPr>
              <a:t>Start date: Aug 2022</a:t>
            </a:r>
          </a:p>
          <a:p>
            <a:r>
              <a:rPr lang="en-AU" dirty="0">
                <a:latin typeface="Calibri" panose="020F0502020204030204" pitchFamily="34" charset="0"/>
                <a:ea typeface="Calibri" panose="020F0502020204030204" pitchFamily="34" charset="0"/>
                <a:cs typeface="Calibri" panose="020F0502020204030204" pitchFamily="34" charset="0"/>
              </a:rPr>
              <a:t>Recruitment #: 20</a:t>
            </a:r>
          </a:p>
          <a:p>
            <a:r>
              <a:rPr lang="en-AU" dirty="0">
                <a:latin typeface="Calibri" panose="020F0502020204030204" pitchFamily="34" charset="0"/>
                <a:ea typeface="Calibri" panose="020F0502020204030204" pitchFamily="34" charset="0"/>
                <a:cs typeface="Calibri" panose="020F0502020204030204" pitchFamily="34" charset="0"/>
              </a:rPr>
              <a:t>Per patient payment</a:t>
            </a:r>
          </a:p>
        </p:txBody>
      </p:sp>
      <p:sp>
        <p:nvSpPr>
          <p:cNvPr id="37" name="TextBox 36">
            <a:extLst>
              <a:ext uri="{FF2B5EF4-FFF2-40B4-BE49-F238E27FC236}">
                <a16:creationId xmlns:a16="http://schemas.microsoft.com/office/drawing/2014/main" id="{4F65E06C-4048-54CB-F7D5-3F440A87C138}"/>
              </a:ext>
            </a:extLst>
          </p:cNvPr>
          <p:cNvSpPr txBox="1"/>
          <p:nvPr/>
        </p:nvSpPr>
        <p:spPr>
          <a:xfrm>
            <a:off x="8028962" y="3025970"/>
            <a:ext cx="3247967" cy="2862322"/>
          </a:xfrm>
          <a:prstGeom prst="rect">
            <a:avLst/>
          </a:prstGeom>
          <a:solidFill>
            <a:schemeClr val="accent2">
              <a:lumMod val="20000"/>
              <a:lumOff val="80000"/>
            </a:schemeClr>
          </a:solidFill>
        </p:spPr>
        <p:txBody>
          <a:bodyPr wrap="square" rtlCol="0">
            <a:spAutoFit/>
          </a:bodyPr>
          <a:lstStyle/>
          <a:p>
            <a:r>
              <a:rPr lang="en-AU" dirty="0">
                <a:latin typeface="Calibri" panose="020F0502020204030204" pitchFamily="34" charset="0"/>
                <a:ea typeface="Calibri" panose="020F0502020204030204" pitchFamily="34" charset="0"/>
                <a:cs typeface="Calibri" panose="020F0502020204030204" pitchFamily="34" charset="0"/>
              </a:rPr>
              <a:t>Phase II </a:t>
            </a:r>
          </a:p>
          <a:p>
            <a:r>
              <a:rPr lang="en-AU" dirty="0">
                <a:latin typeface="Calibri" panose="020F0502020204030204" pitchFamily="34" charset="0"/>
                <a:ea typeface="Calibri" panose="020F0502020204030204" pitchFamily="34" charset="0"/>
                <a:cs typeface="Calibri" panose="020F0502020204030204" pitchFamily="34" charset="0"/>
              </a:rPr>
              <a:t>Sample size: 240</a:t>
            </a:r>
          </a:p>
          <a:p>
            <a:r>
              <a:rPr lang="en-AU" dirty="0">
                <a:latin typeface="Calibri" panose="020F0502020204030204" pitchFamily="34" charset="0"/>
                <a:ea typeface="Calibri" panose="020F0502020204030204" pitchFamily="34" charset="0"/>
                <a:cs typeface="Calibri" panose="020F0502020204030204" pitchFamily="34" charset="0"/>
              </a:rPr>
              <a:t>Aus Sites: 13 sites</a:t>
            </a:r>
          </a:p>
          <a:p>
            <a:r>
              <a:rPr lang="en-AU" dirty="0">
                <a:latin typeface="Calibri" panose="020F0502020204030204" pitchFamily="34" charset="0"/>
                <a:ea typeface="Calibri" panose="020F0502020204030204" pitchFamily="34" charset="0"/>
                <a:cs typeface="Calibri" panose="020F0502020204030204" pitchFamily="34" charset="0"/>
              </a:rPr>
              <a:t>Int sites: 2+</a:t>
            </a:r>
          </a:p>
          <a:p>
            <a:r>
              <a:rPr lang="en-AU" dirty="0">
                <a:latin typeface="Calibri" panose="020F0502020204030204" pitchFamily="34" charset="0"/>
                <a:ea typeface="Calibri" panose="020F0502020204030204" pitchFamily="34" charset="0"/>
                <a:cs typeface="Calibri" panose="020F0502020204030204" pitchFamily="34" charset="0"/>
              </a:rPr>
              <a:t>Start date: June 2025</a:t>
            </a:r>
          </a:p>
          <a:p>
            <a:endParaRPr lang="en-AU" dirty="0">
              <a:latin typeface="Calibri" panose="020F0502020204030204" pitchFamily="34" charset="0"/>
              <a:ea typeface="Calibri" panose="020F0502020204030204" pitchFamily="34" charset="0"/>
              <a:cs typeface="Calibri" panose="020F0502020204030204" pitchFamily="34" charset="0"/>
            </a:endParaRPr>
          </a:p>
          <a:p>
            <a:r>
              <a:rPr lang="en-AU" dirty="0">
                <a:latin typeface="Calibri" panose="020F0502020204030204" pitchFamily="34" charset="0"/>
                <a:ea typeface="Calibri" panose="020F0502020204030204" pitchFamily="34" charset="0"/>
                <a:cs typeface="Calibri" panose="020F0502020204030204" pitchFamily="34" charset="0"/>
              </a:rPr>
              <a:t>Payment schedule:</a:t>
            </a:r>
          </a:p>
          <a:p>
            <a:r>
              <a:rPr lang="en-AU" dirty="0">
                <a:latin typeface="Calibri" panose="020F0502020204030204" pitchFamily="34" charset="0"/>
                <a:ea typeface="Calibri" panose="020F0502020204030204" pitchFamily="34" charset="0"/>
                <a:cs typeface="Calibri" panose="020F0502020204030204" pitchFamily="34" charset="0"/>
              </a:rPr>
              <a:t>Set up $2,000</a:t>
            </a:r>
          </a:p>
          <a:p>
            <a:r>
              <a:rPr lang="en-AU" dirty="0">
                <a:latin typeface="Calibri" panose="020F0502020204030204" pitchFamily="34" charset="0"/>
                <a:ea typeface="Calibri" panose="020F0502020204030204" pitchFamily="34" charset="0"/>
                <a:cs typeface="Calibri" panose="020F0502020204030204" pitchFamily="34" charset="0"/>
              </a:rPr>
              <a:t>Per patient: $1,500 </a:t>
            </a:r>
          </a:p>
          <a:p>
            <a:r>
              <a:rPr lang="en-AU" dirty="0">
                <a:latin typeface="Calibri" panose="020F0502020204030204" pitchFamily="34" charset="0"/>
                <a:ea typeface="Calibri" panose="020F0502020204030204" pitchFamily="34" charset="0"/>
                <a:cs typeface="Calibri" panose="020F0502020204030204" pitchFamily="34" charset="0"/>
              </a:rPr>
              <a:t>+ Ultrasound reimbursement </a:t>
            </a:r>
          </a:p>
        </p:txBody>
      </p:sp>
      <p:sp>
        <p:nvSpPr>
          <p:cNvPr id="3" name="Right Arrow 2">
            <a:extLst>
              <a:ext uri="{FF2B5EF4-FFF2-40B4-BE49-F238E27FC236}">
                <a16:creationId xmlns:a16="http://schemas.microsoft.com/office/drawing/2014/main" id="{FF8A2F31-F14C-C341-1F01-61D1BA9C5E05}"/>
              </a:ext>
            </a:extLst>
          </p:cNvPr>
          <p:cNvSpPr/>
          <p:nvPr/>
        </p:nvSpPr>
        <p:spPr>
          <a:xfrm>
            <a:off x="4561634" y="3227413"/>
            <a:ext cx="3068732" cy="797442"/>
          </a:xfrm>
          <a:prstGeom prst="rightArrow">
            <a:avLst/>
          </a:prstGeom>
          <a:solidFill>
            <a:schemeClr val="bg1">
              <a:lumMod val="8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8378AB08-5935-7853-5E4E-7CCDE5AE761C}"/>
              </a:ext>
            </a:extLst>
          </p:cNvPr>
          <p:cNvSpPr txBox="1"/>
          <p:nvPr/>
        </p:nvSpPr>
        <p:spPr>
          <a:xfrm>
            <a:off x="915071" y="4583370"/>
            <a:ext cx="3236079" cy="2031325"/>
          </a:xfrm>
          <a:prstGeom prst="rect">
            <a:avLst/>
          </a:prstGeom>
          <a:noFill/>
        </p:spPr>
        <p:txBody>
          <a:bodyPr wrap="none" rtlCol="0">
            <a:spAutoFit/>
          </a:bodyPr>
          <a:lstStyle/>
          <a:p>
            <a:r>
              <a:rPr lang="en-US" b="1" dirty="0">
                <a:latin typeface="Calibri" panose="020F0502020204030204" pitchFamily="34" charset="0"/>
                <a:cs typeface="Calibri" panose="020F0502020204030204" pitchFamily="34" charset="0"/>
              </a:rPr>
              <a:t>AUS (13): </a:t>
            </a:r>
            <a:r>
              <a:rPr lang="en-US" dirty="0">
                <a:latin typeface="Calibri" panose="020F0502020204030204" pitchFamily="34" charset="0"/>
                <a:cs typeface="Calibri" panose="020F0502020204030204" pitchFamily="34" charset="0"/>
              </a:rPr>
              <a:t>QLD (5), RHW (VIC), </a:t>
            </a:r>
          </a:p>
          <a:p>
            <a:r>
              <a:rPr lang="en-US" dirty="0">
                <a:latin typeface="Calibri" panose="020F0502020204030204" pitchFamily="34" charset="0"/>
                <a:cs typeface="Calibri" panose="020F0502020204030204" pitchFamily="34" charset="0"/>
              </a:rPr>
              <a:t>Mercy (VIC), Northshore (NSW), </a:t>
            </a:r>
          </a:p>
          <a:p>
            <a:r>
              <a:rPr lang="en-US" dirty="0">
                <a:latin typeface="Calibri" panose="020F0502020204030204" pitchFamily="34" charset="0"/>
                <a:cs typeface="Calibri" panose="020F0502020204030204" pitchFamily="34" charset="0"/>
              </a:rPr>
              <a:t>Newcastle (NSW), RDH (NT), </a:t>
            </a:r>
          </a:p>
          <a:p>
            <a:r>
              <a:rPr lang="en-US" dirty="0">
                <a:latin typeface="Calibri" panose="020F0502020204030204" pitchFamily="34" charset="0"/>
                <a:cs typeface="Calibri" panose="020F0502020204030204" pitchFamily="34" charset="0"/>
              </a:rPr>
              <a:t>RAH (SA), RHH (TAS), SJOG (WA).</a:t>
            </a:r>
          </a:p>
          <a:p>
            <a:endParaRPr lang="en-US" b="1" dirty="0">
              <a:latin typeface="Calibri" panose="020F0502020204030204" pitchFamily="34" charset="0"/>
              <a:cs typeface="Calibri" panose="020F0502020204030204" pitchFamily="34" charset="0"/>
            </a:endParaRPr>
          </a:p>
          <a:p>
            <a:r>
              <a:rPr lang="en-US" b="1" dirty="0">
                <a:latin typeface="Calibri" panose="020F0502020204030204" pitchFamily="34" charset="0"/>
                <a:cs typeface="Calibri" panose="020F0502020204030204" pitchFamily="34" charset="0"/>
              </a:rPr>
              <a:t>INT’L (2): </a:t>
            </a:r>
            <a:r>
              <a:rPr lang="en-US" dirty="0">
                <a:latin typeface="Calibri" panose="020F0502020204030204" pitchFamily="34" charset="0"/>
                <a:cs typeface="Calibri" panose="020F0502020204030204" pitchFamily="34" charset="0"/>
              </a:rPr>
              <a:t>UZ Leuven (BEL), </a:t>
            </a:r>
          </a:p>
          <a:p>
            <a:r>
              <a:rPr lang="en-US" dirty="0" err="1">
                <a:latin typeface="Calibri" panose="020F0502020204030204" pitchFamily="34" charset="0"/>
                <a:cs typeface="Calibri" panose="020F0502020204030204" pitchFamily="34" charset="0"/>
              </a:rPr>
              <a:t>Casmu</a:t>
            </a:r>
            <a:r>
              <a:rPr lang="en-US" dirty="0">
                <a:latin typeface="Calibri" panose="020F0502020204030204" pitchFamily="34" charset="0"/>
                <a:cs typeface="Calibri" panose="020F0502020204030204" pitchFamily="34" charset="0"/>
              </a:rPr>
              <a:t> (URUG)</a:t>
            </a:r>
          </a:p>
        </p:txBody>
      </p:sp>
    </p:spTree>
    <p:extLst>
      <p:ext uri="{BB962C8B-B14F-4D97-AF65-F5344CB8AC3E}">
        <p14:creationId xmlns:p14="http://schemas.microsoft.com/office/powerpoint/2010/main" val="28071106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23FC46-5359-8608-FDF4-6AFD6504F49C}"/>
              </a:ext>
            </a:extLst>
          </p:cNvPr>
          <p:cNvSpPr>
            <a:spLocks noGrp="1"/>
          </p:cNvSpPr>
          <p:nvPr>
            <p:ph type="title"/>
          </p:nvPr>
        </p:nvSpPr>
        <p:spPr/>
        <p:txBody>
          <a:bodyPr/>
          <a:lstStyle/>
          <a:p>
            <a:r>
              <a:rPr lang="en-AU" dirty="0"/>
              <a:t>STUDY TEAM CONTACT DETAILS</a:t>
            </a:r>
          </a:p>
        </p:txBody>
      </p:sp>
      <p:sp>
        <p:nvSpPr>
          <p:cNvPr id="3" name="Content Placeholder 2">
            <a:extLst>
              <a:ext uri="{FF2B5EF4-FFF2-40B4-BE49-F238E27FC236}">
                <a16:creationId xmlns:a16="http://schemas.microsoft.com/office/drawing/2014/main" id="{E7E2C9D4-1457-EDD0-998F-DF09C5A6655D}"/>
              </a:ext>
            </a:extLst>
          </p:cNvPr>
          <p:cNvSpPr>
            <a:spLocks noGrp="1"/>
          </p:cNvSpPr>
          <p:nvPr>
            <p:ph idx="1"/>
          </p:nvPr>
        </p:nvSpPr>
        <p:spPr>
          <a:xfrm>
            <a:off x="893135" y="2137144"/>
            <a:ext cx="4912242" cy="4497572"/>
          </a:xfrm>
        </p:spPr>
        <p:txBody>
          <a:bodyPr>
            <a:noAutofit/>
          </a:bodyPr>
          <a:lstStyle/>
          <a:p>
            <a:pPr algn="l"/>
            <a:endParaRPr lang="en-AU" b="0" i="0" u="none" strike="noStrike" baseline="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marL="400050" lvl="1" indent="0">
              <a:buNone/>
            </a:pPr>
            <a:r>
              <a:rPr lang="it-IT" sz="1800" b="1" i="0" u="none" strike="noStrike" baseline="0" dirty="0">
                <a:solidFill>
                  <a:schemeClr val="tx1"/>
                </a:solidFill>
                <a:latin typeface="Calibri" panose="020F0502020204030204" pitchFamily="34" charset="0"/>
                <a:ea typeface="Calibri" panose="020F0502020204030204" pitchFamily="34" charset="0"/>
                <a:cs typeface="Calibri" panose="020F0502020204030204" pitchFamily="34" charset="0"/>
              </a:rPr>
              <a:t>Sara Baniahmadi </a:t>
            </a:r>
            <a:endParaRPr lang="it-IT" sz="1800" b="0" i="0" u="none" strike="noStrike" baseline="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marL="400050" lvl="1" indent="0">
              <a:buNone/>
            </a:pPr>
            <a:r>
              <a:rPr lang="en-AU" sz="1800" b="0" i="0" u="none" strike="noStrike" baseline="0" dirty="0">
                <a:solidFill>
                  <a:schemeClr val="tx1"/>
                </a:solidFill>
                <a:latin typeface="Calibri" panose="020F0502020204030204" pitchFamily="34" charset="0"/>
                <a:ea typeface="Calibri" panose="020F0502020204030204" pitchFamily="34" charset="0"/>
                <a:cs typeface="Calibri" panose="020F0502020204030204" pitchFamily="34" charset="0"/>
              </a:rPr>
              <a:t>Clinical Research Manager</a:t>
            </a:r>
          </a:p>
          <a:p>
            <a:pPr marL="400050" lvl="1" indent="0">
              <a:buNone/>
            </a:pPr>
            <a:r>
              <a:rPr lang="en-AU" sz="1800" b="0" i="0" u="none" strike="noStrike" baseline="0" dirty="0">
                <a:solidFill>
                  <a:schemeClr val="tx1"/>
                </a:solidFill>
                <a:latin typeface="Calibri" panose="020F0502020204030204" pitchFamily="34" charset="0"/>
                <a:ea typeface="Calibri" panose="020F0502020204030204" pitchFamily="34" charset="0"/>
                <a:cs typeface="Calibri" panose="020F0502020204030204" pitchFamily="34" charset="0"/>
              </a:rPr>
              <a:t>E: </a:t>
            </a:r>
            <a:r>
              <a:rPr lang="en-AU" sz="1800" b="0" i="0" u="sng" strike="noStrike" baseline="0" dirty="0">
                <a:solidFill>
                  <a:schemeClr val="tx1"/>
                </a:solidFill>
                <a:latin typeface="Calibri" panose="020F0502020204030204" pitchFamily="34" charset="0"/>
                <a:ea typeface="Calibri" panose="020F0502020204030204" pitchFamily="34" charset="0"/>
                <a:cs typeface="Calibri" panose="020F0502020204030204" pitchFamily="34" charset="0"/>
              </a:rPr>
              <a:t>s.baniahmadi@uq</a:t>
            </a:r>
            <a:r>
              <a:rPr lang="en-AU" sz="1800" u="sng" dirty="0">
                <a:solidFill>
                  <a:schemeClr val="tx1"/>
                </a:solidFill>
                <a:latin typeface="Calibri" panose="020F0502020204030204" pitchFamily="34" charset="0"/>
                <a:ea typeface="Calibri" panose="020F0502020204030204" pitchFamily="34" charset="0"/>
                <a:cs typeface="Calibri" panose="020F0502020204030204" pitchFamily="34" charset="0"/>
              </a:rPr>
              <a:t>.edu.au</a:t>
            </a:r>
            <a:endParaRPr lang="en-AU" sz="1800" b="0" i="0" u="sng" strike="noStrike" baseline="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marL="400050" lvl="1" indent="0">
              <a:buNone/>
            </a:pPr>
            <a:r>
              <a:rPr lang="en-AU" sz="1800" b="0" i="0" u="none" strike="noStrike" baseline="0" dirty="0">
                <a:solidFill>
                  <a:schemeClr val="tx1"/>
                </a:solidFill>
                <a:latin typeface="Calibri" panose="020F0502020204030204" pitchFamily="34" charset="0"/>
                <a:ea typeface="Calibri" panose="020F0502020204030204" pitchFamily="34" charset="0"/>
                <a:cs typeface="Calibri" panose="020F0502020204030204" pitchFamily="34" charset="0"/>
              </a:rPr>
              <a:t>E</a:t>
            </a:r>
            <a:r>
              <a:rPr lang="en-AU" sz="1800"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AU" sz="1800" dirty="0">
                <a:solidFill>
                  <a:schemeClr val="tx1"/>
                </a:solidFill>
                <a:latin typeface="Calibri" panose="020F0502020204030204" pitchFamily="34" charset="0"/>
                <a:ea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sara.baniahmadi@health.qld.gov.au</a:t>
            </a:r>
            <a:endParaRPr lang="en-AU" sz="18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marL="400050" lvl="1" indent="0">
              <a:buNone/>
            </a:pPr>
            <a:endParaRPr lang="en-AU" sz="1800" b="1"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marL="400050" lvl="1" indent="0">
              <a:buNone/>
            </a:pPr>
            <a:r>
              <a:rPr lang="en-AU" sz="1800" b="1" i="0" u="none" strike="noStrike" baseline="0" dirty="0">
                <a:solidFill>
                  <a:schemeClr val="tx1"/>
                </a:solidFill>
                <a:latin typeface="Calibri" panose="020F0502020204030204" pitchFamily="34" charset="0"/>
                <a:ea typeface="Calibri" panose="020F0502020204030204" pitchFamily="34" charset="0"/>
                <a:cs typeface="Calibri" panose="020F0502020204030204" pitchFamily="34" charset="0"/>
              </a:rPr>
              <a:t>Brianna Armstrong </a:t>
            </a:r>
            <a:endParaRPr lang="en-AU" sz="1800" b="0" i="0" u="none" strike="noStrike" baseline="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marL="400050" lvl="1" indent="0">
              <a:buNone/>
            </a:pPr>
            <a:r>
              <a:rPr lang="en-AU" sz="1800" b="0" i="0" u="none" strike="noStrike" baseline="0" dirty="0">
                <a:solidFill>
                  <a:schemeClr val="tx1"/>
                </a:solidFill>
                <a:latin typeface="Calibri" panose="020F0502020204030204" pitchFamily="34" charset="0"/>
                <a:ea typeface="Calibri" panose="020F0502020204030204" pitchFamily="34" charset="0"/>
                <a:cs typeface="Calibri" panose="020F0502020204030204" pitchFamily="34" charset="0"/>
              </a:rPr>
              <a:t>Clinical Trial Manager</a:t>
            </a:r>
          </a:p>
          <a:p>
            <a:pPr marL="400050" lvl="1" indent="0">
              <a:buNone/>
            </a:pPr>
            <a:r>
              <a:rPr lang="it-IT" sz="1800" b="0" i="0" u="none" strike="noStrike" baseline="0" dirty="0">
                <a:solidFill>
                  <a:schemeClr val="tx1"/>
                </a:solidFill>
                <a:latin typeface="Calibri" panose="020F0502020204030204" pitchFamily="34" charset="0"/>
                <a:ea typeface="Calibri" panose="020F0502020204030204" pitchFamily="34" charset="0"/>
                <a:cs typeface="Calibri" panose="020F0502020204030204" pitchFamily="34" charset="0"/>
              </a:rPr>
              <a:t>E: </a:t>
            </a:r>
            <a:r>
              <a:rPr lang="it-IT" sz="1800" u="sng" dirty="0">
                <a:solidFill>
                  <a:schemeClr val="tx1"/>
                </a:solidFill>
                <a:latin typeface="Calibri" panose="020F0502020204030204" pitchFamily="34" charset="0"/>
                <a:ea typeface="Calibri" panose="020F0502020204030204" pitchFamily="34" charset="0"/>
                <a:cs typeface="Calibri" panose="020F0502020204030204" pitchFamily="34" charset="0"/>
              </a:rPr>
              <a:t>bri.armstrong@uq.edu.au</a:t>
            </a:r>
          </a:p>
          <a:p>
            <a:pPr marL="400050" lvl="1" indent="0">
              <a:buNone/>
            </a:pPr>
            <a:r>
              <a:rPr lang="en-AU" sz="1800" b="0" i="0" u="none" strike="noStrike" baseline="0" dirty="0">
                <a:solidFill>
                  <a:schemeClr val="tx1"/>
                </a:solidFill>
                <a:latin typeface="Calibri" panose="020F0502020204030204" pitchFamily="34" charset="0"/>
                <a:ea typeface="Calibri" panose="020F0502020204030204" pitchFamily="34" charset="0"/>
                <a:cs typeface="Calibri" panose="020F0502020204030204" pitchFamily="34" charset="0"/>
              </a:rPr>
              <a:t>E: </a:t>
            </a:r>
            <a:r>
              <a:rPr lang="it-IT" sz="1800" u="sng" dirty="0">
                <a:solidFill>
                  <a:schemeClr val="tx1"/>
                </a:solidFill>
                <a:latin typeface="Calibri" panose="020F0502020204030204" pitchFamily="34" charset="0"/>
                <a:ea typeface="Calibri" panose="020F0502020204030204" pitchFamily="34" charset="0"/>
                <a:cs typeface="Calibri" panose="020F0502020204030204" pitchFamily="34" charset="0"/>
              </a:rPr>
              <a:t>brianna.armstrong@health.qld.gov.au</a:t>
            </a:r>
            <a:r>
              <a:rPr lang="it-IT" sz="1800" b="0" i="0" u="none" strike="noStrike" baseline="0" dirty="0">
                <a:solidFill>
                  <a:schemeClr val="tx1"/>
                </a:solidFill>
                <a:latin typeface="Calibri" panose="020F0502020204030204" pitchFamily="34" charset="0"/>
                <a:ea typeface="Calibri" panose="020F0502020204030204" pitchFamily="34" charset="0"/>
                <a:cs typeface="Calibri" panose="020F0502020204030204" pitchFamily="34" charset="0"/>
              </a:rPr>
              <a:t>	</a:t>
            </a:r>
            <a:endParaRPr lang="en-AU" sz="1800" b="0" i="0" u="none" strike="noStrike" baseline="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marL="0" indent="0">
              <a:buNone/>
            </a:pPr>
            <a:r>
              <a:rPr lang="en-AU" b="1" i="0" u="none" strike="noStrike" baseline="0" dirty="0">
                <a:solidFill>
                  <a:schemeClr val="tx1"/>
                </a:solidFill>
                <a:latin typeface="Calibri" panose="020F0502020204030204" pitchFamily="34" charset="0"/>
                <a:ea typeface="Calibri" panose="020F0502020204030204" pitchFamily="34" charset="0"/>
                <a:cs typeface="Calibri" panose="020F0502020204030204" pitchFamily="34" charset="0"/>
              </a:rPr>
              <a:t>	</a:t>
            </a:r>
          </a:p>
        </p:txBody>
      </p:sp>
      <p:sp>
        <p:nvSpPr>
          <p:cNvPr id="4" name="Content Placeholder 2">
            <a:extLst>
              <a:ext uri="{FF2B5EF4-FFF2-40B4-BE49-F238E27FC236}">
                <a16:creationId xmlns:a16="http://schemas.microsoft.com/office/drawing/2014/main" id="{1E02C4AD-B622-CF04-834B-9078D4CB3954}"/>
              </a:ext>
            </a:extLst>
          </p:cNvPr>
          <p:cNvSpPr txBox="1">
            <a:spLocks/>
          </p:cNvSpPr>
          <p:nvPr/>
        </p:nvSpPr>
        <p:spPr>
          <a:xfrm>
            <a:off x="6096000" y="4534520"/>
            <a:ext cx="5188688" cy="540400"/>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a:lstStyle>
          <a:p>
            <a:pPr marL="400050" lvl="1" indent="0">
              <a:buNone/>
            </a:pPr>
            <a:r>
              <a:rPr lang="it-IT" sz="1800"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AU" sz="1800" b="1" dirty="0">
                <a:solidFill>
                  <a:schemeClr val="tx1"/>
                </a:solidFill>
                <a:latin typeface="Calibri" panose="020F0502020204030204" pitchFamily="34" charset="0"/>
                <a:ea typeface="Calibri" panose="020F0502020204030204" pitchFamily="34" charset="0"/>
                <a:cs typeface="Calibri" panose="020F0502020204030204" pitchFamily="34" charset="0"/>
              </a:rPr>
              <a:t>General Study Email: </a:t>
            </a:r>
            <a:r>
              <a:rPr lang="en-AU" sz="1800" u="sng" dirty="0">
                <a:solidFill>
                  <a:schemeClr val="tx1"/>
                </a:solidFill>
                <a:latin typeface="Calibri" panose="020F0502020204030204" pitchFamily="34" charset="0"/>
                <a:ea typeface="Calibri" panose="020F0502020204030204" pitchFamily="34" charset="0"/>
                <a:cs typeface="Calibri" panose="020F0502020204030204" pitchFamily="34" charset="0"/>
              </a:rPr>
              <a:t>anvutrial@uq.edu.au</a:t>
            </a:r>
            <a:r>
              <a:rPr lang="en-AU" sz="1800" dirty="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marL="0" indent="0">
              <a:buNone/>
            </a:pPr>
            <a:endParaRPr lang="en-AU"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633632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3D81CB-E99B-CF67-974B-0CCACC0AA068}"/>
              </a:ext>
            </a:extLst>
          </p:cNvPr>
          <p:cNvSpPr>
            <a:spLocks noGrp="1"/>
          </p:cNvSpPr>
          <p:nvPr>
            <p:ph type="title"/>
          </p:nvPr>
        </p:nvSpPr>
        <p:spPr/>
        <p:txBody>
          <a:bodyPr/>
          <a:lstStyle/>
          <a:p>
            <a:r>
              <a:rPr lang="en-AU" dirty="0"/>
              <a:t>NEXT STEPS…</a:t>
            </a:r>
          </a:p>
        </p:txBody>
      </p:sp>
      <p:sp>
        <p:nvSpPr>
          <p:cNvPr id="3" name="Content Placeholder 2">
            <a:extLst>
              <a:ext uri="{FF2B5EF4-FFF2-40B4-BE49-F238E27FC236}">
                <a16:creationId xmlns:a16="http://schemas.microsoft.com/office/drawing/2014/main" id="{527811A7-80AD-DDEA-1004-F50F585E0117}"/>
              </a:ext>
            </a:extLst>
          </p:cNvPr>
          <p:cNvSpPr>
            <a:spLocks noGrp="1"/>
          </p:cNvSpPr>
          <p:nvPr>
            <p:ph idx="1"/>
          </p:nvPr>
        </p:nvSpPr>
        <p:spPr/>
        <p:txBody>
          <a:bodyPr/>
          <a:lstStyle/>
          <a:p>
            <a:endParaRPr lang="en-AU"/>
          </a:p>
        </p:txBody>
      </p:sp>
    </p:spTree>
    <p:extLst>
      <p:ext uri="{BB962C8B-B14F-4D97-AF65-F5344CB8AC3E}">
        <p14:creationId xmlns:p14="http://schemas.microsoft.com/office/powerpoint/2010/main" val="36303271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 name="Rectangle 27">
            <a:extLst>
              <a:ext uri="{FF2B5EF4-FFF2-40B4-BE49-F238E27FC236}">
                <a16:creationId xmlns:a16="http://schemas.microsoft.com/office/drawing/2014/main" id="{388DD50E-1D2D-48C6-A470-79FB7F337F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9" name="Rectangle 28">
            <a:extLst>
              <a:ext uri="{FF2B5EF4-FFF2-40B4-BE49-F238E27FC236}">
                <a16:creationId xmlns:a16="http://schemas.microsoft.com/office/drawing/2014/main" id="{4F78DAAE-B0C3-49A3-8AB1-AD2FF0E368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a:lstStyle/>
          <a:p>
            <a:endParaRPr lang="en-US" dirty="0"/>
          </a:p>
        </p:txBody>
      </p:sp>
      <p:sp>
        <p:nvSpPr>
          <p:cNvPr id="30" name="Rectangle 29">
            <a:extLst>
              <a:ext uri="{FF2B5EF4-FFF2-40B4-BE49-F238E27FC236}">
                <a16:creationId xmlns:a16="http://schemas.microsoft.com/office/drawing/2014/main" id="{F6A8A81D-3338-4B0F-A26F-A3D259D276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466" y="801794"/>
            <a:ext cx="11000237" cy="524826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40155665-7CE2-4939-AE5E-020DC1D207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AU"/>
          </a:p>
        </p:txBody>
      </p:sp>
      <p:pic>
        <p:nvPicPr>
          <p:cNvPr id="4" name="Online Media 3" title="ANVU Trial Explanatory Video">
            <a:hlinkClick r:id="" action="ppaction://media"/>
            <a:extLst>
              <a:ext uri="{FF2B5EF4-FFF2-40B4-BE49-F238E27FC236}">
                <a16:creationId xmlns:a16="http://schemas.microsoft.com/office/drawing/2014/main" id="{6693E3F9-A5E2-52B6-C0DA-3EFBF06B16BC}"/>
              </a:ext>
            </a:extLst>
          </p:cNvPr>
          <p:cNvPicPr>
            <a:picLocks noGrp="1" noRot="1" noChangeAspect="1"/>
          </p:cNvPicPr>
          <p:nvPr>
            <p:ph idx="1"/>
            <a:videoFile r:link="rId1"/>
          </p:nvPr>
        </p:nvPicPr>
        <p:blipFill>
          <a:blip r:embed="rId3"/>
          <a:stretch>
            <a:fillRect/>
          </a:stretch>
        </p:blipFill>
        <p:spPr>
          <a:xfrm>
            <a:off x="643466" y="318360"/>
            <a:ext cx="11000237" cy="6215134"/>
          </a:xfrm>
          <a:prstGeom prst="rect">
            <a:avLst/>
          </a:prstGeom>
        </p:spPr>
      </p:pic>
    </p:spTree>
    <p:extLst>
      <p:ext uri="{BB962C8B-B14F-4D97-AF65-F5344CB8AC3E}">
        <p14:creationId xmlns:p14="http://schemas.microsoft.com/office/powerpoint/2010/main" val="395043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B17C5C-15A2-E1F7-9080-EA2778C7F117}"/>
              </a:ext>
            </a:extLst>
          </p:cNvPr>
          <p:cNvSpPr>
            <a:spLocks noGrp="1"/>
          </p:cNvSpPr>
          <p:nvPr>
            <p:ph type="title"/>
          </p:nvPr>
        </p:nvSpPr>
        <p:spPr/>
        <p:txBody>
          <a:bodyPr/>
          <a:lstStyle/>
          <a:p>
            <a:r>
              <a:rPr lang="en-AU" dirty="0"/>
              <a:t>TRIAL DESIGN</a:t>
            </a:r>
          </a:p>
        </p:txBody>
      </p:sp>
      <p:sp>
        <p:nvSpPr>
          <p:cNvPr id="3" name="Content Placeholder 2">
            <a:extLst>
              <a:ext uri="{FF2B5EF4-FFF2-40B4-BE49-F238E27FC236}">
                <a16:creationId xmlns:a16="http://schemas.microsoft.com/office/drawing/2014/main" id="{0B086FDA-4B48-2817-BF62-197C03E0A9F6}"/>
              </a:ext>
            </a:extLst>
          </p:cNvPr>
          <p:cNvSpPr>
            <a:spLocks noGrp="1"/>
          </p:cNvSpPr>
          <p:nvPr>
            <p:ph idx="1"/>
          </p:nvPr>
        </p:nvSpPr>
        <p:spPr>
          <a:xfrm>
            <a:off x="546100" y="2454638"/>
            <a:ext cx="11163300" cy="4089400"/>
          </a:xfrm>
        </p:spPr>
        <p:txBody>
          <a:bodyPr>
            <a:normAutofit/>
          </a:bodyPr>
          <a:lstStyle/>
          <a:p>
            <a:r>
              <a:rPr lang="en-AU" b="1" dirty="0">
                <a:latin typeface="Calibri" panose="020F0502020204030204" pitchFamily="34" charset="0"/>
                <a:ea typeface="Calibri" panose="020F0502020204030204" pitchFamily="34" charset="0"/>
                <a:cs typeface="Calibri" panose="020F0502020204030204" pitchFamily="34" charset="0"/>
              </a:rPr>
              <a:t>Study Design: </a:t>
            </a:r>
          </a:p>
          <a:p>
            <a:pPr marL="0" indent="0">
              <a:buNone/>
            </a:pPr>
            <a:r>
              <a:rPr lang="en-AU" sz="1800" kern="120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	A phase II, open label, randomised clinical trial.</a:t>
            </a:r>
            <a:endParaRPr lang="en-AU" b="1" dirty="0">
              <a:latin typeface="Calibri" panose="020F0502020204030204" pitchFamily="34" charset="0"/>
              <a:ea typeface="Calibri" panose="020F0502020204030204" pitchFamily="34" charset="0"/>
              <a:cs typeface="Calibri" panose="020F0502020204030204" pitchFamily="34" charset="0"/>
            </a:endParaRPr>
          </a:p>
          <a:p>
            <a:r>
              <a:rPr lang="en-AU" b="1" dirty="0">
                <a:latin typeface="Calibri" panose="020F0502020204030204" pitchFamily="34" charset="0"/>
                <a:ea typeface="Calibri" panose="020F0502020204030204" pitchFamily="34" charset="0"/>
                <a:cs typeface="Calibri" panose="020F0502020204030204" pitchFamily="34" charset="0"/>
              </a:rPr>
              <a:t>Primary Research Question</a:t>
            </a:r>
          </a:p>
          <a:p>
            <a:pPr marL="400050" lvl="1" indent="0" algn="just">
              <a:buNone/>
            </a:pPr>
            <a:r>
              <a:rPr lang="en-AU" sz="1800" dirty="0">
                <a:latin typeface="Calibri" panose="020F0502020204030204" pitchFamily="34" charset="0"/>
                <a:ea typeface="Calibri" panose="020F0502020204030204" pitchFamily="34" charset="0"/>
                <a:cs typeface="Calibri" panose="020F0502020204030204" pitchFamily="34" charset="0"/>
              </a:rPr>
              <a:t>Is incidence of groin metastases (defined as enlarged, clinically palpable, fixed to skin and histologically positive nodes) comparable between women randomised to serial groin ultrasound monitoring or upfront groin LND?</a:t>
            </a:r>
          </a:p>
          <a:p>
            <a:r>
              <a:rPr lang="en-AU" b="1" dirty="0">
                <a:latin typeface="Calibri" panose="020F0502020204030204" pitchFamily="34" charset="0"/>
                <a:ea typeface="Calibri" panose="020F0502020204030204" pitchFamily="34" charset="0"/>
                <a:cs typeface="Calibri" panose="020F0502020204030204" pitchFamily="34" charset="0"/>
              </a:rPr>
              <a:t>Aim</a:t>
            </a:r>
            <a:endParaRPr lang="en-AU" sz="2400" b="1" dirty="0">
              <a:latin typeface="Calibri" panose="020F0502020204030204" pitchFamily="34" charset="0"/>
              <a:ea typeface="Calibri" panose="020F0502020204030204" pitchFamily="34" charset="0"/>
              <a:cs typeface="Calibri" panose="020F0502020204030204" pitchFamily="34" charset="0"/>
            </a:endParaRPr>
          </a:p>
          <a:p>
            <a:pPr marL="400050" lvl="1" indent="0">
              <a:buNone/>
            </a:pPr>
            <a:r>
              <a:rPr lang="en-AU" sz="1800" dirty="0">
                <a:latin typeface="Calibri" panose="020F0502020204030204" pitchFamily="34" charset="0"/>
                <a:ea typeface="Calibri" panose="020F0502020204030204" pitchFamily="34" charset="0"/>
                <a:cs typeface="Calibri" panose="020F0502020204030204" pitchFamily="34" charset="0"/>
              </a:rPr>
              <a:t>To determine whether serial groin ultrasound monitoring </a:t>
            </a:r>
          </a:p>
          <a:p>
            <a:pPr lvl="1" indent="-342900">
              <a:buAutoNum type="arabicParenBoth"/>
            </a:pPr>
            <a:r>
              <a:rPr lang="en-AU" sz="1800" dirty="0">
                <a:latin typeface="Calibri" panose="020F0502020204030204" pitchFamily="34" charset="0"/>
                <a:ea typeface="Calibri" panose="020F0502020204030204" pitchFamily="34" charset="0"/>
                <a:cs typeface="Calibri" panose="020F0502020204030204" pitchFamily="34" charset="0"/>
              </a:rPr>
              <a:t>is effective and safe to replace invasive groin LND to manage vulvar cancer; </a:t>
            </a:r>
          </a:p>
          <a:p>
            <a:pPr lvl="1" indent="-342900">
              <a:buAutoNum type="arabicParenBoth"/>
            </a:pPr>
            <a:r>
              <a:rPr lang="en-AU" sz="1800" dirty="0">
                <a:latin typeface="Calibri" panose="020F0502020204030204" pitchFamily="34" charset="0"/>
                <a:ea typeface="Calibri" panose="020F0502020204030204" pitchFamily="34" charset="0"/>
                <a:cs typeface="Calibri" panose="020F0502020204030204" pitchFamily="34" charset="0"/>
              </a:rPr>
              <a:t>decreases the morbidity associated with vulvar cancer surgery; and </a:t>
            </a:r>
          </a:p>
          <a:p>
            <a:pPr lvl="1" indent="-342900">
              <a:buAutoNum type="arabicParenBoth"/>
            </a:pPr>
            <a:r>
              <a:rPr lang="en-AU" sz="1800" dirty="0">
                <a:latin typeface="Calibri" panose="020F0502020204030204" pitchFamily="34" charset="0"/>
                <a:ea typeface="Calibri" panose="020F0502020204030204" pitchFamily="34" charset="0"/>
                <a:cs typeface="Calibri" panose="020F0502020204030204" pitchFamily="34" charset="0"/>
              </a:rPr>
              <a:t>is cost effective. </a:t>
            </a:r>
          </a:p>
          <a:p>
            <a:endParaRPr lang="en-AU" sz="2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67965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030061-63BE-2AF4-0793-89D381236A5D}"/>
              </a:ext>
            </a:extLst>
          </p:cNvPr>
          <p:cNvSpPr>
            <a:spLocks noGrp="1"/>
          </p:cNvSpPr>
          <p:nvPr>
            <p:ph type="title"/>
          </p:nvPr>
        </p:nvSpPr>
        <p:spPr/>
        <p:txBody>
          <a:bodyPr/>
          <a:lstStyle/>
          <a:p>
            <a:r>
              <a:rPr lang="en-AU" dirty="0"/>
              <a:t>OBJECTIVES</a:t>
            </a:r>
          </a:p>
        </p:txBody>
      </p:sp>
      <p:sp>
        <p:nvSpPr>
          <p:cNvPr id="3" name="Content Placeholder 2">
            <a:extLst>
              <a:ext uri="{FF2B5EF4-FFF2-40B4-BE49-F238E27FC236}">
                <a16:creationId xmlns:a16="http://schemas.microsoft.com/office/drawing/2014/main" id="{0E3C2C26-D0DA-3E51-2584-35022B5D3577}"/>
              </a:ext>
            </a:extLst>
          </p:cNvPr>
          <p:cNvSpPr>
            <a:spLocks noGrp="1"/>
          </p:cNvSpPr>
          <p:nvPr>
            <p:ph idx="1"/>
          </p:nvPr>
        </p:nvSpPr>
        <p:spPr>
          <a:xfrm>
            <a:off x="457200" y="2274849"/>
            <a:ext cx="11277600" cy="4293219"/>
          </a:xfrm>
        </p:spPr>
        <p:txBody>
          <a:bodyPr>
            <a:noAutofit/>
          </a:bodyPr>
          <a:lstStyle/>
          <a:p>
            <a:pPr>
              <a:lnSpc>
                <a:spcPct val="115000"/>
              </a:lnSpc>
            </a:pPr>
            <a:r>
              <a:rPr lang="en-AU" b="1" dirty="0">
                <a:latin typeface="Calibri" panose="020F0502020204030204" pitchFamily="34" charset="0"/>
                <a:ea typeface="Calibri" panose="020F0502020204030204" pitchFamily="34" charset="0"/>
                <a:cs typeface="Calibri" panose="020F0502020204030204" pitchFamily="34" charset="0"/>
              </a:rPr>
              <a:t>Primary Objective</a:t>
            </a:r>
          </a:p>
          <a:p>
            <a:pPr marL="114300" indent="0" algn="just">
              <a:lnSpc>
                <a:spcPct val="115000"/>
              </a:lnSpc>
              <a:buNone/>
            </a:pPr>
            <a:r>
              <a:rPr lang="en-AU" sz="1400" dirty="0">
                <a:effectLst/>
                <a:latin typeface="Calibri" panose="020F0502020204030204" pitchFamily="34" charset="0"/>
                <a:ea typeface="DengXian" panose="02010600030101010101" pitchFamily="2" charset="-122"/>
                <a:cs typeface="Calibri" panose="020F0502020204030204" pitchFamily="34" charset="0"/>
              </a:rPr>
              <a:t>Compare the </a:t>
            </a:r>
            <a:r>
              <a:rPr lang="en-AU" sz="1400" b="1" dirty="0">
                <a:effectLst/>
                <a:latin typeface="Calibri" panose="020F0502020204030204" pitchFamily="34" charset="0"/>
                <a:ea typeface="DengXian" panose="02010600030101010101" pitchFamily="2" charset="-122"/>
                <a:cs typeface="Calibri" panose="020F0502020204030204" pitchFamily="34" charset="0"/>
              </a:rPr>
              <a:t>incidence of palpable, fixed to skin and histologically positive groin nodes </a:t>
            </a:r>
            <a:r>
              <a:rPr lang="en-AU" sz="1400" dirty="0">
                <a:effectLst/>
                <a:latin typeface="Calibri" panose="020F0502020204030204" pitchFamily="34" charset="0"/>
                <a:ea typeface="DengXian" panose="02010600030101010101" pitchFamily="2" charset="-122"/>
                <a:cs typeface="Calibri" panose="020F0502020204030204" pitchFamily="34" charset="0"/>
              </a:rPr>
              <a:t>in women with vulvar cancer randomised to serial high-resolution groin USM compared to standard upfront surgical groin LND at 12 months.</a:t>
            </a:r>
            <a:endParaRPr lang="en-AU" sz="1400" dirty="0">
              <a:effectLst/>
              <a:latin typeface="Calibri" panose="020F0502020204030204" pitchFamily="34" charset="0"/>
              <a:ea typeface="DengXian" panose="02010600030101010101" pitchFamily="2" charset="-122"/>
              <a:cs typeface="Arial" panose="020B0604020202020204" pitchFamily="34" charset="0"/>
            </a:endParaRPr>
          </a:p>
          <a:p>
            <a:pPr>
              <a:lnSpc>
                <a:spcPct val="115000"/>
              </a:lnSpc>
              <a:spcBef>
                <a:spcPts val="400"/>
              </a:spcBef>
            </a:pPr>
            <a:r>
              <a:rPr lang="en-AU" b="1" dirty="0">
                <a:latin typeface="Calibri" panose="020F0502020204030204" pitchFamily="34" charset="0"/>
                <a:ea typeface="Calibri" panose="020F0502020204030204" pitchFamily="34" charset="0"/>
                <a:cs typeface="Calibri" panose="020F0502020204030204" pitchFamily="34" charset="0"/>
              </a:rPr>
              <a:t>Secondary Objective</a:t>
            </a:r>
          </a:p>
          <a:p>
            <a:pPr lvl="1" indent="-342900" algn="just">
              <a:lnSpc>
                <a:spcPct val="115000"/>
              </a:lnSpc>
              <a:buFont typeface="+mj-lt"/>
              <a:buAutoNum type="arabicPeriod"/>
            </a:pPr>
            <a:r>
              <a:rPr lang="en-AU" sz="1400" dirty="0">
                <a:solidFill>
                  <a:srgbClr val="000000"/>
                </a:solidFill>
                <a:effectLst/>
                <a:latin typeface="Calibri" panose="020F0502020204030204" pitchFamily="34" charset="0"/>
                <a:ea typeface="DengXian" panose="02010600030101010101" pitchFamily="2" charset="-122"/>
                <a:cs typeface="Calibri" panose="020F0502020204030204" pitchFamily="34" charset="0"/>
              </a:rPr>
              <a:t>Compare Patient Reported Outcomes (PROMs) and Health Related Quality of Life (HRQL) between the groups </a:t>
            </a:r>
            <a:endParaRPr lang="en-AU" sz="1400" dirty="0">
              <a:solidFill>
                <a:srgbClr val="000000"/>
              </a:solidFill>
              <a:effectLst/>
              <a:latin typeface="Calibri" panose="020F0502020204030204" pitchFamily="34" charset="0"/>
              <a:ea typeface="DengXian" panose="02010600030101010101" pitchFamily="2" charset="-122"/>
            </a:endParaRPr>
          </a:p>
          <a:p>
            <a:pPr lvl="1" indent="-342900" algn="just">
              <a:lnSpc>
                <a:spcPct val="115000"/>
              </a:lnSpc>
              <a:buFont typeface="+mj-lt"/>
              <a:buAutoNum type="arabicPeriod"/>
            </a:pPr>
            <a:r>
              <a:rPr lang="en-AU" sz="1400" dirty="0">
                <a:solidFill>
                  <a:srgbClr val="000000"/>
                </a:solidFill>
                <a:effectLst/>
                <a:latin typeface="Calibri" panose="020F0502020204030204" pitchFamily="34" charset="0"/>
                <a:ea typeface="DengXian" panose="02010600030101010101" pitchFamily="2" charset="-122"/>
                <a:cs typeface="Calibri" panose="020F0502020204030204" pitchFamily="34" charset="0"/>
              </a:rPr>
              <a:t>Compare pain and adverse events (AEs) (morbidity) between the groups</a:t>
            </a:r>
            <a:endParaRPr lang="en-AU" sz="1400" dirty="0">
              <a:solidFill>
                <a:srgbClr val="000000"/>
              </a:solidFill>
              <a:effectLst/>
              <a:latin typeface="Calibri" panose="020F0502020204030204" pitchFamily="34" charset="0"/>
              <a:ea typeface="DengXian" panose="02010600030101010101" pitchFamily="2" charset="-122"/>
            </a:endParaRPr>
          </a:p>
          <a:p>
            <a:pPr lvl="1" indent="-342900" algn="just">
              <a:lnSpc>
                <a:spcPct val="115000"/>
              </a:lnSpc>
              <a:buFont typeface="+mj-lt"/>
              <a:buAutoNum type="arabicPeriod"/>
            </a:pPr>
            <a:r>
              <a:rPr lang="en-AU" sz="1400" dirty="0">
                <a:solidFill>
                  <a:srgbClr val="000000"/>
                </a:solidFill>
                <a:effectLst/>
                <a:latin typeface="Calibri" panose="020F0502020204030204" pitchFamily="34" charset="0"/>
                <a:ea typeface="DengXian" panose="02010600030101010101" pitchFamily="2" charset="-122"/>
                <a:cs typeface="Calibri" panose="020F0502020204030204" pitchFamily="34" charset="0"/>
              </a:rPr>
              <a:t>Compare incidence of lower limb lymphoedema at 12 months post-surgery between the groups</a:t>
            </a:r>
            <a:endParaRPr lang="en-AU" sz="1400" dirty="0">
              <a:solidFill>
                <a:srgbClr val="000000"/>
              </a:solidFill>
              <a:effectLst/>
              <a:latin typeface="Calibri" panose="020F0502020204030204" pitchFamily="34" charset="0"/>
              <a:ea typeface="DengXian" panose="02010600030101010101" pitchFamily="2" charset="-122"/>
            </a:endParaRPr>
          </a:p>
          <a:p>
            <a:pPr lvl="1" indent="-342900" algn="just">
              <a:lnSpc>
                <a:spcPct val="115000"/>
              </a:lnSpc>
              <a:buFont typeface="+mj-lt"/>
              <a:buAutoNum type="arabicPeriod"/>
            </a:pPr>
            <a:r>
              <a:rPr lang="en-AU" sz="1400" dirty="0">
                <a:solidFill>
                  <a:srgbClr val="000000"/>
                </a:solidFill>
                <a:effectLst/>
                <a:latin typeface="Calibri" panose="020F0502020204030204" pitchFamily="34" charset="0"/>
                <a:ea typeface="DengXian" panose="02010600030101010101" pitchFamily="2" charset="-122"/>
                <a:cs typeface="Calibri" panose="020F0502020204030204" pitchFamily="34" charset="0"/>
              </a:rPr>
              <a:t>Compare cost and cost effectiveness between all groups</a:t>
            </a:r>
            <a:endParaRPr lang="en-AU" sz="1400" dirty="0">
              <a:solidFill>
                <a:srgbClr val="000000"/>
              </a:solidFill>
              <a:effectLst/>
              <a:latin typeface="Calibri" panose="020F0502020204030204" pitchFamily="34" charset="0"/>
              <a:ea typeface="DengXian" panose="02010600030101010101" pitchFamily="2" charset="-122"/>
            </a:endParaRPr>
          </a:p>
          <a:p>
            <a:pPr lvl="1" indent="-342900" algn="just">
              <a:lnSpc>
                <a:spcPct val="115000"/>
              </a:lnSpc>
              <a:buFont typeface="+mj-lt"/>
              <a:buAutoNum type="arabicPeriod"/>
            </a:pPr>
            <a:r>
              <a:rPr lang="en-AU" sz="1400" dirty="0">
                <a:solidFill>
                  <a:srgbClr val="000000"/>
                </a:solidFill>
                <a:effectLst/>
                <a:latin typeface="Calibri" panose="020F0502020204030204" pitchFamily="34" charset="0"/>
                <a:ea typeface="DengXian" panose="02010600030101010101" pitchFamily="2" charset="-122"/>
                <a:cs typeface="Calibri" panose="020F0502020204030204" pitchFamily="34" charset="0"/>
              </a:rPr>
              <a:t>To assess the role of molecular biomarkers to accurately determine the burden of disease (positive lymph nodes) in vulvar cancer, assist with risk stratification and aid disease surveillance</a:t>
            </a:r>
            <a:endParaRPr lang="en-AU" sz="1400" dirty="0">
              <a:solidFill>
                <a:srgbClr val="000000"/>
              </a:solidFill>
              <a:effectLst/>
              <a:latin typeface="Calibri" panose="020F0502020204030204" pitchFamily="34" charset="0"/>
              <a:ea typeface="DengXian" panose="02010600030101010101" pitchFamily="2" charset="-122"/>
            </a:endParaRPr>
          </a:p>
          <a:p>
            <a:pPr lvl="1" indent="-342900">
              <a:lnSpc>
                <a:spcPct val="115000"/>
              </a:lnSpc>
              <a:buFont typeface="+mj-lt"/>
              <a:buAutoNum type="arabicPeriod"/>
            </a:pPr>
            <a:r>
              <a:rPr lang="en-AU" sz="1400" dirty="0">
                <a:effectLst/>
                <a:latin typeface="Calibri" panose="020F0502020204030204" pitchFamily="34" charset="0"/>
                <a:ea typeface="DengXian" panose="02010600030101010101" pitchFamily="2" charset="-122"/>
                <a:cs typeface="Calibri" panose="020F0502020204030204" pitchFamily="34" charset="0"/>
              </a:rPr>
              <a:t>Determine the diagnostic accuracy of pre-operative, standardised high-resolution groin ultrasound to identify groin node metastasis </a:t>
            </a:r>
            <a:endParaRPr lang="en-AU" sz="1400" dirty="0">
              <a:effectLst/>
              <a:latin typeface="Calibri" panose="020F0502020204030204" pitchFamily="34" charset="0"/>
              <a:ea typeface="DengXian" panose="02010600030101010101" pitchFamily="2" charset="-122"/>
              <a:cs typeface="Arial" panose="020B0604020202020204" pitchFamily="34" charset="0"/>
            </a:endParaRPr>
          </a:p>
          <a:p>
            <a:pPr lvl="1" indent="-342900" algn="just">
              <a:lnSpc>
                <a:spcPct val="115000"/>
              </a:lnSpc>
              <a:spcAft>
                <a:spcPts val="600"/>
              </a:spcAft>
              <a:buFont typeface="+mj-lt"/>
              <a:buAutoNum type="arabicPeriod"/>
            </a:pPr>
            <a:r>
              <a:rPr lang="en-AU" sz="1400" dirty="0">
                <a:solidFill>
                  <a:srgbClr val="000000"/>
                </a:solidFill>
                <a:effectLst/>
                <a:latin typeface="Calibri" panose="020F0502020204030204" pitchFamily="34" charset="0"/>
                <a:ea typeface="DengXian" panose="02010600030101010101" pitchFamily="2" charset="-122"/>
                <a:cs typeface="Calibri" panose="020F0502020204030204" pitchFamily="34" charset="0"/>
              </a:rPr>
              <a:t>Compliance with 2-monthly ultrasound scans </a:t>
            </a:r>
            <a:endParaRPr lang="en-AU" sz="1400" dirty="0">
              <a:effectLst/>
              <a:latin typeface="Calibri" panose="020F0502020204030204" pitchFamily="34" charset="0"/>
              <a:ea typeface="DengXian" panose="02010600030101010101" pitchFamily="2" charset="-122"/>
              <a:cs typeface="Arial" panose="020B0604020202020204" pitchFamily="34" charset="0"/>
            </a:endParaRPr>
          </a:p>
          <a:p>
            <a:endParaRPr lang="en-AU" sz="1600" dirty="0"/>
          </a:p>
        </p:txBody>
      </p:sp>
    </p:spTree>
    <p:extLst>
      <p:ext uri="{BB962C8B-B14F-4D97-AF65-F5344CB8AC3E}">
        <p14:creationId xmlns:p14="http://schemas.microsoft.com/office/powerpoint/2010/main" val="18095373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BEC671-CC64-E26E-5750-B9BD07F58CF8}"/>
              </a:ext>
            </a:extLst>
          </p:cNvPr>
          <p:cNvSpPr>
            <a:spLocks noGrp="1"/>
          </p:cNvSpPr>
          <p:nvPr>
            <p:ph type="title"/>
          </p:nvPr>
        </p:nvSpPr>
        <p:spPr/>
        <p:txBody>
          <a:bodyPr/>
          <a:lstStyle/>
          <a:p>
            <a:r>
              <a:rPr lang="en-AU" dirty="0"/>
              <a:t>END POINTS</a:t>
            </a:r>
          </a:p>
        </p:txBody>
      </p:sp>
      <p:sp>
        <p:nvSpPr>
          <p:cNvPr id="3" name="Content Placeholder 2">
            <a:extLst>
              <a:ext uri="{FF2B5EF4-FFF2-40B4-BE49-F238E27FC236}">
                <a16:creationId xmlns:a16="http://schemas.microsoft.com/office/drawing/2014/main" id="{2ECE580A-56AD-D820-7E18-E291E7DF6276}"/>
              </a:ext>
            </a:extLst>
          </p:cNvPr>
          <p:cNvSpPr>
            <a:spLocks noGrp="1"/>
          </p:cNvSpPr>
          <p:nvPr>
            <p:ph idx="1"/>
          </p:nvPr>
        </p:nvSpPr>
        <p:spPr>
          <a:xfrm>
            <a:off x="533400" y="2374900"/>
            <a:ext cx="11125200" cy="4343400"/>
          </a:xfrm>
        </p:spPr>
        <p:txBody>
          <a:bodyPr>
            <a:normAutofit fontScale="85000" lnSpcReduction="20000"/>
          </a:bodyPr>
          <a:lstStyle/>
          <a:p>
            <a:pPr>
              <a:lnSpc>
                <a:spcPct val="115000"/>
              </a:lnSpc>
              <a:spcBef>
                <a:spcPts val="400"/>
              </a:spcBef>
            </a:pPr>
            <a:r>
              <a:rPr lang="en-AU" sz="1800" b="1" dirty="0">
                <a:solidFill>
                  <a:schemeClr val="tx1"/>
                </a:solidFill>
                <a:effectLst/>
                <a:latin typeface="Arial" panose="020B0604020202020204" pitchFamily="34" charset="0"/>
                <a:ea typeface="DengXian Light" panose="02010600030101010101" pitchFamily="2" charset="-122"/>
                <a:cs typeface="Times New Roman" panose="02020603050405020304" pitchFamily="18" charset="0"/>
              </a:rPr>
              <a:t>Primary Endpoint</a:t>
            </a:r>
            <a:endParaRPr lang="en-AU" sz="1800" b="1" dirty="0">
              <a:solidFill>
                <a:schemeClr val="tx1"/>
              </a:solidFill>
              <a:effectLst/>
              <a:latin typeface="Calibri Light" panose="020F0302020204030204" pitchFamily="34" charset="0"/>
              <a:ea typeface="DengXian Light" panose="02010600030101010101" pitchFamily="2" charset="-122"/>
              <a:cs typeface="Times New Roman" panose="02020603050405020304" pitchFamily="18" charset="0"/>
            </a:endParaRPr>
          </a:p>
          <a:p>
            <a:pPr marL="400050" lvl="1" indent="0" algn="just">
              <a:lnSpc>
                <a:spcPct val="115000"/>
              </a:lnSpc>
              <a:spcAft>
                <a:spcPts val="600"/>
              </a:spcAft>
              <a:buNone/>
            </a:pPr>
            <a:r>
              <a:rPr lang="en-AU" b="1" dirty="0">
                <a:effectLst/>
                <a:latin typeface="Calibri" panose="020F0502020204030204" pitchFamily="34" charset="0"/>
                <a:ea typeface="DengXian" panose="02010600030101010101" pitchFamily="2" charset="-122"/>
                <a:cs typeface="Calibri" panose="020F0502020204030204" pitchFamily="34" charset="0"/>
              </a:rPr>
              <a:t>Incidence of enlarged clinically palpable groin nodes </a:t>
            </a:r>
            <a:r>
              <a:rPr lang="en-AU" dirty="0">
                <a:effectLst/>
                <a:latin typeface="Calibri" panose="020F0502020204030204" pitchFamily="34" charset="0"/>
                <a:ea typeface="DengXian" panose="02010600030101010101" pitchFamily="2" charset="-122"/>
                <a:cs typeface="Calibri" panose="020F0502020204030204" pitchFamily="34" charset="0"/>
              </a:rPr>
              <a:t>(groin metastasis)</a:t>
            </a:r>
          </a:p>
          <a:p>
            <a:pPr>
              <a:lnSpc>
                <a:spcPct val="115000"/>
              </a:lnSpc>
              <a:spcBef>
                <a:spcPts val="400"/>
              </a:spcBef>
            </a:pPr>
            <a:r>
              <a:rPr lang="en-AU" b="1" dirty="0">
                <a:solidFill>
                  <a:schemeClr val="tx1"/>
                </a:solidFill>
                <a:latin typeface="Arial" panose="020B0604020202020204" pitchFamily="34" charset="0"/>
                <a:ea typeface="DengXian Light" panose="02010600030101010101" pitchFamily="2" charset="-122"/>
                <a:cs typeface="Times New Roman" panose="02020603050405020304" pitchFamily="18" charset="0"/>
              </a:rPr>
              <a:t>Secondary Endpoint</a:t>
            </a:r>
          </a:p>
          <a:p>
            <a:pPr lvl="1" indent="-342900" algn="just">
              <a:lnSpc>
                <a:spcPct val="115000"/>
              </a:lnSpc>
              <a:buFont typeface="+mj-lt"/>
              <a:buAutoNum type="arabicPeriod"/>
            </a:pPr>
            <a:r>
              <a:rPr lang="en-AU" dirty="0">
                <a:effectLst/>
                <a:latin typeface="Calibri" panose="020F0502020204030204" pitchFamily="34" charset="0"/>
                <a:ea typeface="DengXian" panose="02010600030101010101" pitchFamily="2" charset="-122"/>
                <a:cs typeface="Calibri" panose="020F0502020204030204" pitchFamily="34" charset="0"/>
              </a:rPr>
              <a:t>HRQL and PROMS as measured by the EQ-5D and FACT-V at baseline, 8 weeks, 6 months, and 12 months</a:t>
            </a:r>
            <a:endParaRPr lang="en-AU" dirty="0">
              <a:effectLst/>
              <a:latin typeface="Calibri" panose="020F0502020204030204" pitchFamily="34" charset="0"/>
              <a:ea typeface="DengXian" panose="02010600030101010101" pitchFamily="2" charset="-122"/>
              <a:cs typeface="Arial" panose="020B0604020202020204" pitchFamily="34" charset="0"/>
            </a:endParaRPr>
          </a:p>
          <a:p>
            <a:pPr lvl="1" indent="-342900" algn="just">
              <a:lnSpc>
                <a:spcPct val="115000"/>
              </a:lnSpc>
              <a:buFont typeface="+mj-lt"/>
              <a:buAutoNum type="arabicPeriod"/>
            </a:pPr>
            <a:r>
              <a:rPr lang="en-AU" dirty="0">
                <a:effectLst/>
                <a:latin typeface="Calibri" panose="020F0502020204030204" pitchFamily="34" charset="0"/>
                <a:ea typeface="DengXian" panose="02010600030101010101" pitchFamily="2" charset="-122"/>
                <a:cs typeface="Calibri" panose="020F0502020204030204" pitchFamily="34" charset="0"/>
              </a:rPr>
              <a:t>Morbidity at 12 months after surgery</a:t>
            </a:r>
            <a:endParaRPr lang="en-AU" dirty="0">
              <a:effectLst/>
              <a:latin typeface="Calibri" panose="020F0502020204030204" pitchFamily="34" charset="0"/>
              <a:ea typeface="DengXian" panose="02010600030101010101" pitchFamily="2" charset="-122"/>
              <a:cs typeface="Arial" panose="020B0604020202020204" pitchFamily="34" charset="0"/>
            </a:endParaRPr>
          </a:p>
          <a:p>
            <a:pPr lvl="1" indent="-342900" algn="just">
              <a:lnSpc>
                <a:spcPct val="115000"/>
              </a:lnSpc>
              <a:buFont typeface="+mj-lt"/>
              <a:buAutoNum type="arabicPeriod"/>
            </a:pPr>
            <a:r>
              <a:rPr lang="en-AU" dirty="0">
                <a:effectLst/>
                <a:latin typeface="Calibri" panose="020F0502020204030204" pitchFamily="34" charset="0"/>
                <a:ea typeface="DengXian" panose="02010600030101010101" pitchFamily="2" charset="-122"/>
                <a:cs typeface="Calibri" panose="020F0502020204030204" pitchFamily="34" charset="0"/>
              </a:rPr>
              <a:t>Lower limb lymphoedema: incidence up to 12 months after surgery</a:t>
            </a:r>
            <a:endParaRPr lang="en-AU" dirty="0">
              <a:effectLst/>
              <a:latin typeface="Calibri" panose="020F0502020204030204" pitchFamily="34" charset="0"/>
              <a:ea typeface="DengXian" panose="02010600030101010101" pitchFamily="2" charset="-122"/>
              <a:cs typeface="Arial" panose="020B0604020202020204" pitchFamily="34" charset="0"/>
            </a:endParaRPr>
          </a:p>
          <a:p>
            <a:pPr lvl="1" indent="-342900" algn="just">
              <a:lnSpc>
                <a:spcPct val="115000"/>
              </a:lnSpc>
              <a:buFont typeface="+mj-lt"/>
              <a:buAutoNum type="arabicPeriod"/>
            </a:pPr>
            <a:r>
              <a:rPr lang="en-AU" dirty="0">
                <a:effectLst/>
                <a:latin typeface="Calibri" panose="020F0502020204030204" pitchFamily="34" charset="0"/>
                <a:ea typeface="DengXian" panose="02010600030101010101" pitchFamily="2" charset="-122"/>
                <a:cs typeface="Calibri" panose="020F0502020204030204" pitchFamily="34" charset="0"/>
              </a:rPr>
              <a:t>Cost and cost effectiveness at 12 months post-surgery </a:t>
            </a:r>
            <a:endParaRPr lang="en-AU" dirty="0">
              <a:effectLst/>
              <a:latin typeface="Calibri" panose="020F0502020204030204" pitchFamily="34" charset="0"/>
              <a:ea typeface="DengXian" panose="02010600030101010101" pitchFamily="2" charset="-122"/>
              <a:cs typeface="Arial" panose="020B0604020202020204" pitchFamily="34" charset="0"/>
            </a:endParaRPr>
          </a:p>
          <a:p>
            <a:pPr lvl="1" indent="-342900" algn="just">
              <a:lnSpc>
                <a:spcPct val="115000"/>
              </a:lnSpc>
              <a:buFont typeface="+mj-lt"/>
              <a:buAutoNum type="arabicPeriod"/>
            </a:pPr>
            <a:r>
              <a:rPr lang="en-AU" dirty="0">
                <a:effectLst/>
                <a:latin typeface="Calibri" panose="020F0502020204030204" pitchFamily="34" charset="0"/>
                <a:ea typeface="DengXian" panose="02010600030101010101" pitchFamily="2" charset="-122"/>
                <a:cs typeface="Calibri" panose="020F0502020204030204" pitchFamily="34" charset="0"/>
              </a:rPr>
              <a:t>Clinical accuracy of high-resolution ultrasound to predict groin lymph node involvement</a:t>
            </a:r>
            <a:endParaRPr lang="en-AU" dirty="0">
              <a:effectLst/>
              <a:latin typeface="Calibri" panose="020F0502020204030204" pitchFamily="34" charset="0"/>
              <a:ea typeface="DengXian" panose="02010600030101010101" pitchFamily="2" charset="-122"/>
              <a:cs typeface="Arial" panose="020B0604020202020204" pitchFamily="34" charset="0"/>
            </a:endParaRPr>
          </a:p>
          <a:p>
            <a:pPr lvl="1" indent="-342900" algn="just">
              <a:lnSpc>
                <a:spcPct val="115000"/>
              </a:lnSpc>
              <a:buFont typeface="+mj-lt"/>
              <a:buAutoNum type="arabicPeriod"/>
            </a:pPr>
            <a:r>
              <a:rPr lang="en-AU" dirty="0">
                <a:effectLst/>
                <a:latin typeface="Calibri" panose="020F0502020204030204" pitchFamily="34" charset="0"/>
                <a:ea typeface="DengXian" panose="02010600030101010101" pitchFamily="2" charset="-122"/>
                <a:cs typeface="Calibri" panose="020F0502020204030204" pitchFamily="34" charset="0"/>
              </a:rPr>
              <a:t>Disease-free survival (DFS) and overall survival (OS)</a:t>
            </a:r>
            <a:endParaRPr lang="en-AU" dirty="0">
              <a:effectLst/>
              <a:latin typeface="Calibri" panose="020F0502020204030204" pitchFamily="34" charset="0"/>
              <a:ea typeface="DengXian" panose="02010600030101010101" pitchFamily="2" charset="-122"/>
              <a:cs typeface="Arial" panose="020B0604020202020204" pitchFamily="34" charset="0"/>
            </a:endParaRPr>
          </a:p>
          <a:p>
            <a:pPr lvl="1" indent="-342900" algn="just">
              <a:lnSpc>
                <a:spcPct val="115000"/>
              </a:lnSpc>
              <a:buFont typeface="+mj-lt"/>
              <a:buAutoNum type="arabicPeriod"/>
            </a:pPr>
            <a:r>
              <a:rPr lang="en-AU" dirty="0">
                <a:effectLst/>
                <a:latin typeface="Calibri" panose="020F0502020204030204" pitchFamily="34" charset="0"/>
                <a:ea typeface="DengXian" panose="02010600030101010101" pitchFamily="2" charset="-122"/>
                <a:cs typeface="Calibri" panose="020F0502020204030204" pitchFamily="34" charset="0"/>
              </a:rPr>
              <a:t>Compliance with 2-monthly ultrasound scans </a:t>
            </a:r>
            <a:endParaRPr lang="en-AU" dirty="0">
              <a:effectLst/>
              <a:latin typeface="Calibri" panose="020F0502020204030204" pitchFamily="34" charset="0"/>
              <a:ea typeface="DengXian" panose="02010600030101010101" pitchFamily="2" charset="-122"/>
              <a:cs typeface="Arial" panose="020B0604020202020204" pitchFamily="34" charset="0"/>
            </a:endParaRPr>
          </a:p>
          <a:p>
            <a:pPr lvl="1" indent="-342900">
              <a:lnSpc>
                <a:spcPct val="115000"/>
              </a:lnSpc>
              <a:spcAft>
                <a:spcPts val="600"/>
              </a:spcAft>
              <a:buFont typeface="+mj-lt"/>
              <a:buAutoNum type="arabicPeriod"/>
            </a:pPr>
            <a:r>
              <a:rPr lang="en-AU" dirty="0">
                <a:effectLst/>
                <a:latin typeface="Calibri" panose="020F0502020204030204" pitchFamily="34" charset="0"/>
                <a:ea typeface="DengXian" panose="02010600030101010101" pitchFamily="2" charset="-122"/>
                <a:cs typeface="Calibri" panose="020F0502020204030204" pitchFamily="34" charset="0"/>
              </a:rPr>
              <a:t>Utility of biomarkers to reliably reflect the presence or absence of positive groin lymph nodes</a:t>
            </a:r>
            <a:endParaRPr lang="en-AU" dirty="0">
              <a:effectLst/>
              <a:latin typeface="Calibri" panose="020F0502020204030204" pitchFamily="34" charset="0"/>
              <a:ea typeface="DengXian" panose="02010600030101010101" pitchFamily="2" charset="-122"/>
              <a:cs typeface="Arial" panose="020B0604020202020204" pitchFamily="34" charset="0"/>
            </a:endParaRPr>
          </a:p>
          <a:p>
            <a:pPr lvl="1" indent="-342900">
              <a:lnSpc>
                <a:spcPct val="115000"/>
              </a:lnSpc>
              <a:spcAft>
                <a:spcPts val="600"/>
              </a:spcAft>
              <a:buFont typeface="+mj-lt"/>
              <a:buAutoNum type="arabicPeriod"/>
            </a:pPr>
            <a:r>
              <a:rPr lang="en-AU" dirty="0">
                <a:effectLst/>
                <a:latin typeface="Calibri" panose="020F0502020204030204" pitchFamily="34" charset="0"/>
                <a:ea typeface="DengXian" panose="02010600030101010101" pitchFamily="2" charset="-122"/>
                <a:cs typeface="Calibri" panose="020F0502020204030204" pitchFamily="34" charset="0"/>
              </a:rPr>
              <a:t>Explore novel biomarkers for vulvar cancer</a:t>
            </a:r>
            <a:endParaRPr lang="en-AU" dirty="0">
              <a:effectLst/>
              <a:latin typeface="Calibri" panose="020F0502020204030204" pitchFamily="34" charset="0"/>
              <a:ea typeface="DengXian" panose="02010600030101010101" pitchFamily="2" charset="-122"/>
              <a:cs typeface="Arial" panose="020B0604020202020204" pitchFamily="34" charset="0"/>
            </a:endParaRPr>
          </a:p>
          <a:p>
            <a:pPr marL="400050" lvl="1" indent="0" algn="just">
              <a:lnSpc>
                <a:spcPct val="115000"/>
              </a:lnSpc>
              <a:spcAft>
                <a:spcPts val="600"/>
              </a:spcAft>
              <a:buNone/>
            </a:pPr>
            <a:endParaRPr lang="en-AU" dirty="0">
              <a:effectLst/>
              <a:latin typeface="Calibri" panose="020F0502020204030204" pitchFamily="34" charset="0"/>
              <a:ea typeface="DengXian" panose="02010600030101010101" pitchFamily="2" charset="-122"/>
              <a:cs typeface="Arial" panose="020B0604020202020204" pitchFamily="34" charset="0"/>
            </a:endParaRPr>
          </a:p>
          <a:p>
            <a:endParaRPr lang="en-AU" dirty="0"/>
          </a:p>
        </p:txBody>
      </p:sp>
    </p:spTree>
    <p:extLst>
      <p:ext uri="{BB962C8B-B14F-4D97-AF65-F5344CB8AC3E}">
        <p14:creationId xmlns:p14="http://schemas.microsoft.com/office/powerpoint/2010/main" val="23284614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59C67-DAF3-8AD9-D362-F596D39D573D}"/>
              </a:ext>
            </a:extLst>
          </p:cNvPr>
          <p:cNvSpPr>
            <a:spLocks noGrp="1"/>
          </p:cNvSpPr>
          <p:nvPr>
            <p:ph type="title"/>
          </p:nvPr>
        </p:nvSpPr>
        <p:spPr/>
        <p:txBody>
          <a:bodyPr/>
          <a:lstStyle/>
          <a:p>
            <a:r>
              <a:rPr lang="en-AU" dirty="0"/>
              <a:t>INCLUSION CRITERIA</a:t>
            </a:r>
          </a:p>
        </p:txBody>
      </p:sp>
      <p:sp>
        <p:nvSpPr>
          <p:cNvPr id="3" name="Content Placeholder 2">
            <a:extLst>
              <a:ext uri="{FF2B5EF4-FFF2-40B4-BE49-F238E27FC236}">
                <a16:creationId xmlns:a16="http://schemas.microsoft.com/office/drawing/2014/main" id="{644BBDD0-61B2-0555-C028-9E4A18CA75DE}"/>
              </a:ext>
            </a:extLst>
          </p:cNvPr>
          <p:cNvSpPr>
            <a:spLocks noGrp="1"/>
          </p:cNvSpPr>
          <p:nvPr>
            <p:ph idx="1"/>
          </p:nvPr>
        </p:nvSpPr>
        <p:spPr>
          <a:xfrm>
            <a:off x="508590" y="2541182"/>
            <a:ext cx="11174819" cy="3627474"/>
          </a:xfrm>
        </p:spPr>
        <p:txBody>
          <a:bodyPr>
            <a:normAutofit/>
          </a:bodyPr>
          <a:lstStyle/>
          <a:p>
            <a:pPr marL="342900" lvl="0" indent="-342900" algn="just" rtl="0">
              <a:lnSpc>
                <a:spcPct val="115000"/>
              </a:lnSpc>
              <a:buFont typeface="Symbol" panose="05050102010706020507" pitchFamily="18" charset="2"/>
              <a:buChar char=""/>
            </a:pPr>
            <a:r>
              <a:rPr lang="en-AU" sz="1800" dirty="0">
                <a:solidFill>
                  <a:srgbClr val="000000"/>
                </a:solidFill>
                <a:effectLst/>
                <a:latin typeface="Calibri" panose="020F0502020204030204" pitchFamily="34" charset="0"/>
                <a:ea typeface="DengXian" panose="02010600030101010101" pitchFamily="2" charset="-122"/>
                <a:cs typeface="Calibri" panose="020F0502020204030204" pitchFamily="34" charset="0"/>
              </a:rPr>
              <a:t>Females, over 18 years, with histologically confirmed SCC, adenocarcinoma, or melanoma of the vulvar</a:t>
            </a:r>
            <a:endParaRPr lang="en-AU" sz="1800" dirty="0">
              <a:solidFill>
                <a:srgbClr val="000000"/>
              </a:solidFill>
              <a:effectLst/>
              <a:latin typeface="Calibri" panose="020F0502020204030204" pitchFamily="34" charset="0"/>
              <a:ea typeface="DengXian" panose="02010600030101010101" pitchFamily="2" charset="-122"/>
            </a:endParaRPr>
          </a:p>
          <a:p>
            <a:pPr marL="342900" lvl="0" indent="-342900" algn="just">
              <a:lnSpc>
                <a:spcPct val="115000"/>
              </a:lnSpc>
              <a:buFont typeface="Symbol" panose="05050102010706020507" pitchFamily="18" charset="2"/>
              <a:buChar char=""/>
            </a:pPr>
            <a:r>
              <a:rPr lang="en-AU" sz="1800" dirty="0">
                <a:solidFill>
                  <a:srgbClr val="000000"/>
                </a:solidFill>
                <a:effectLst/>
                <a:latin typeface="Calibri" panose="020F0502020204030204" pitchFamily="34" charset="0"/>
                <a:ea typeface="DengXian" panose="02010600030101010101" pitchFamily="2" charset="-122"/>
                <a:cs typeface="Calibri" panose="020F0502020204030204" pitchFamily="34" charset="0"/>
              </a:rPr>
              <a:t>Clinically stage 1 or 2 on medical imaging (CT or MRI scan of pelvis, abdomen, and chest), without evidence of regional or distant metastatic disease</a:t>
            </a:r>
            <a:endParaRPr lang="en-AU" sz="1800" dirty="0">
              <a:solidFill>
                <a:srgbClr val="000000"/>
              </a:solidFill>
              <a:effectLst/>
              <a:latin typeface="Calibri" panose="020F0502020204030204" pitchFamily="34" charset="0"/>
              <a:ea typeface="DengXian" panose="02010600030101010101" pitchFamily="2" charset="-122"/>
            </a:endParaRPr>
          </a:p>
          <a:p>
            <a:pPr marL="342900" lvl="0" indent="-342900" algn="just">
              <a:lnSpc>
                <a:spcPct val="115000"/>
              </a:lnSpc>
              <a:buFont typeface="Symbol" panose="05050102010706020507" pitchFamily="18" charset="2"/>
              <a:buChar char=""/>
            </a:pPr>
            <a:r>
              <a:rPr lang="en-AU" sz="1800" dirty="0">
                <a:solidFill>
                  <a:srgbClr val="000000"/>
                </a:solidFill>
                <a:effectLst/>
                <a:latin typeface="Calibri" panose="020F0502020204030204" pitchFamily="34" charset="0"/>
                <a:ea typeface="DengXian" panose="02010600030101010101" pitchFamily="2" charset="-122"/>
                <a:cs typeface="Calibri" panose="020F0502020204030204" pitchFamily="34" charset="0"/>
              </a:rPr>
              <a:t>Undergo IFL/SNB according to local clinical practice management guidelines</a:t>
            </a:r>
            <a:endParaRPr lang="en-AU" sz="1800" dirty="0">
              <a:solidFill>
                <a:srgbClr val="000000"/>
              </a:solidFill>
              <a:effectLst/>
              <a:latin typeface="Calibri" panose="020F0502020204030204" pitchFamily="34" charset="0"/>
              <a:ea typeface="DengXian" panose="02010600030101010101" pitchFamily="2" charset="-122"/>
            </a:endParaRPr>
          </a:p>
          <a:p>
            <a:pPr marL="342900" lvl="0" indent="-342900" algn="just">
              <a:lnSpc>
                <a:spcPct val="115000"/>
              </a:lnSpc>
              <a:buFont typeface="Symbol" panose="05050102010706020507" pitchFamily="18" charset="2"/>
              <a:buChar char=""/>
            </a:pPr>
            <a:r>
              <a:rPr lang="en-AU" sz="1800" dirty="0">
                <a:solidFill>
                  <a:srgbClr val="000000"/>
                </a:solidFill>
                <a:effectLst/>
                <a:latin typeface="Calibri" panose="020F0502020204030204" pitchFamily="34" charset="0"/>
                <a:ea typeface="DengXian" panose="02010600030101010101" pitchFamily="2" charset="-122"/>
                <a:cs typeface="Calibri" panose="020F0502020204030204" pitchFamily="34" charset="0"/>
              </a:rPr>
              <a:t>Willing and able to comply with all study requirements, timing and/or nature of required assessments.</a:t>
            </a:r>
            <a:endParaRPr lang="en-AU" sz="1800" dirty="0">
              <a:solidFill>
                <a:srgbClr val="000000"/>
              </a:solidFill>
              <a:effectLst/>
              <a:latin typeface="Calibri" panose="020F0502020204030204" pitchFamily="34" charset="0"/>
              <a:ea typeface="DengXian" panose="02010600030101010101" pitchFamily="2" charset="-122"/>
            </a:endParaRPr>
          </a:p>
          <a:p>
            <a:pPr marL="342900" lvl="0" indent="-342900" algn="just">
              <a:lnSpc>
                <a:spcPct val="115000"/>
              </a:lnSpc>
              <a:buFont typeface="Symbol" panose="05050102010706020507" pitchFamily="18" charset="2"/>
              <a:buChar char=""/>
            </a:pPr>
            <a:r>
              <a:rPr lang="en-AU" sz="1800" dirty="0">
                <a:solidFill>
                  <a:srgbClr val="000000"/>
                </a:solidFill>
                <a:effectLst/>
                <a:latin typeface="Calibri" panose="020F0502020204030204" pitchFamily="34" charset="0"/>
                <a:ea typeface="DengXian" panose="02010600030101010101" pitchFamily="2" charset="-122"/>
                <a:cs typeface="Calibri" panose="020F0502020204030204" pitchFamily="34" charset="0"/>
              </a:rPr>
              <a:t>Signed written informed consent</a:t>
            </a:r>
            <a:endParaRPr lang="en-AU" sz="1800" dirty="0">
              <a:solidFill>
                <a:srgbClr val="000000"/>
              </a:solidFill>
              <a:effectLst/>
              <a:latin typeface="Calibri" panose="020F0502020204030204" pitchFamily="34" charset="0"/>
              <a:ea typeface="DengXian" panose="02010600030101010101" pitchFamily="2" charset="-122"/>
            </a:endParaRPr>
          </a:p>
          <a:p>
            <a:pPr marL="342900" lvl="0" indent="-342900" algn="just">
              <a:lnSpc>
                <a:spcPct val="115000"/>
              </a:lnSpc>
              <a:buFont typeface="Symbol" panose="05050102010706020507" pitchFamily="18" charset="2"/>
              <a:buChar char=""/>
            </a:pPr>
            <a:r>
              <a:rPr lang="en-AU" sz="1800" dirty="0">
                <a:solidFill>
                  <a:srgbClr val="000000"/>
                </a:solidFill>
                <a:effectLst/>
                <a:latin typeface="Calibri" panose="020F0502020204030204" pitchFamily="34" charset="0"/>
                <a:ea typeface="DengXian" panose="02010600030101010101" pitchFamily="2" charset="-122"/>
                <a:cs typeface="Calibri" panose="020F0502020204030204" pitchFamily="34" charset="0"/>
              </a:rPr>
              <a:t>Negative (serum or urine) pregnancy (BHCG) test ≤ 30 days of surgery ONLY in pre-menopausal women and women &lt; 2 years after the onset of menopause. </a:t>
            </a:r>
            <a:endParaRPr lang="en-AU" sz="1800" dirty="0">
              <a:solidFill>
                <a:srgbClr val="000000"/>
              </a:solidFill>
              <a:effectLst/>
              <a:latin typeface="Calibri" panose="020F0502020204030204" pitchFamily="34" charset="0"/>
              <a:ea typeface="DengXian" panose="02010600030101010101" pitchFamily="2" charset="-122"/>
            </a:endParaRPr>
          </a:p>
          <a:p>
            <a:endParaRPr lang="en-AU" dirty="0"/>
          </a:p>
        </p:txBody>
      </p:sp>
    </p:spTree>
    <p:extLst>
      <p:ext uri="{BB962C8B-B14F-4D97-AF65-F5344CB8AC3E}">
        <p14:creationId xmlns:p14="http://schemas.microsoft.com/office/powerpoint/2010/main" val="9693099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2D3A7D-8F33-A9EB-D5D0-19C5304AE1C0}"/>
              </a:ext>
            </a:extLst>
          </p:cNvPr>
          <p:cNvSpPr>
            <a:spLocks noGrp="1"/>
          </p:cNvSpPr>
          <p:nvPr>
            <p:ph type="title"/>
          </p:nvPr>
        </p:nvSpPr>
        <p:spPr/>
        <p:txBody>
          <a:bodyPr/>
          <a:lstStyle/>
          <a:p>
            <a:r>
              <a:rPr lang="en-AU" dirty="0"/>
              <a:t>EXCLUSION CRITERIA</a:t>
            </a:r>
          </a:p>
        </p:txBody>
      </p:sp>
      <p:sp>
        <p:nvSpPr>
          <p:cNvPr id="3" name="Content Placeholder 2">
            <a:extLst>
              <a:ext uri="{FF2B5EF4-FFF2-40B4-BE49-F238E27FC236}">
                <a16:creationId xmlns:a16="http://schemas.microsoft.com/office/drawing/2014/main" id="{BAB52891-45F1-648F-E644-1502C683F7D7}"/>
              </a:ext>
            </a:extLst>
          </p:cNvPr>
          <p:cNvSpPr>
            <a:spLocks noGrp="1"/>
          </p:cNvSpPr>
          <p:nvPr>
            <p:ph idx="1"/>
          </p:nvPr>
        </p:nvSpPr>
        <p:spPr>
          <a:xfrm>
            <a:off x="489098" y="2603500"/>
            <a:ext cx="11217349" cy="3416300"/>
          </a:xfrm>
        </p:spPr>
        <p:txBody>
          <a:bodyPr>
            <a:normAutofit/>
          </a:bodyPr>
          <a:lstStyle/>
          <a:p>
            <a:pPr marL="342900" lvl="0" indent="-342900" algn="just" rtl="0">
              <a:lnSpc>
                <a:spcPct val="115000"/>
              </a:lnSpc>
              <a:buFont typeface="Symbol" panose="05050102010706020507" pitchFamily="18" charset="2"/>
              <a:buChar char=""/>
            </a:pPr>
            <a:r>
              <a:rPr lang="en-AU" sz="1800" dirty="0">
                <a:solidFill>
                  <a:srgbClr val="000000"/>
                </a:solidFill>
                <a:effectLst/>
                <a:latin typeface="Calibri" panose="020F0502020204030204" pitchFamily="34" charset="0"/>
                <a:ea typeface="DengXian" panose="02010600030101010101" pitchFamily="2" charset="-122"/>
                <a:cs typeface="Calibri" panose="020F0502020204030204" pitchFamily="34" charset="0"/>
              </a:rPr>
              <a:t>Women with non-invasive vulvar conditions (e.g. non-invasive non-mammary Paget’s disease)</a:t>
            </a:r>
            <a:endParaRPr lang="en-AU" sz="1800" dirty="0">
              <a:solidFill>
                <a:srgbClr val="000000"/>
              </a:solidFill>
              <a:effectLst/>
              <a:latin typeface="Calibri" panose="020F0502020204030204" pitchFamily="34" charset="0"/>
              <a:ea typeface="DengXian" panose="02010600030101010101" pitchFamily="2" charset="-122"/>
            </a:endParaRPr>
          </a:p>
          <a:p>
            <a:pPr marL="342900" lvl="0" indent="-342900" algn="just">
              <a:lnSpc>
                <a:spcPct val="115000"/>
              </a:lnSpc>
              <a:buFont typeface="Symbol" panose="05050102010706020507" pitchFamily="18" charset="2"/>
              <a:buChar char=""/>
            </a:pPr>
            <a:r>
              <a:rPr lang="en-AU" sz="1800" dirty="0">
                <a:solidFill>
                  <a:srgbClr val="000000"/>
                </a:solidFill>
                <a:effectLst/>
                <a:latin typeface="Calibri" panose="020F0502020204030204" pitchFamily="34" charset="0"/>
                <a:ea typeface="DengXian" panose="02010600030101010101" pitchFamily="2" charset="-122"/>
                <a:cs typeface="Calibri" panose="020F0502020204030204" pitchFamily="34" charset="0"/>
              </a:rPr>
              <a:t>SCC of the vulvar with depth of invasion ≤1 mm </a:t>
            </a:r>
            <a:endParaRPr lang="en-AU" sz="1800" dirty="0">
              <a:solidFill>
                <a:srgbClr val="000000"/>
              </a:solidFill>
              <a:effectLst/>
              <a:latin typeface="Calibri" panose="020F0502020204030204" pitchFamily="34" charset="0"/>
              <a:ea typeface="DengXian" panose="02010600030101010101" pitchFamily="2" charset="-122"/>
            </a:endParaRPr>
          </a:p>
          <a:p>
            <a:pPr marL="342900" lvl="0" indent="-342900" algn="just">
              <a:lnSpc>
                <a:spcPct val="115000"/>
              </a:lnSpc>
              <a:buFont typeface="Symbol" panose="05050102010706020507" pitchFamily="18" charset="2"/>
              <a:buChar char=""/>
            </a:pPr>
            <a:r>
              <a:rPr lang="en-AU" sz="1800" dirty="0">
                <a:solidFill>
                  <a:srgbClr val="000000"/>
                </a:solidFill>
                <a:effectLst/>
                <a:latin typeface="Calibri" panose="020F0502020204030204" pitchFamily="34" charset="0"/>
                <a:ea typeface="DengXian" panose="02010600030101010101" pitchFamily="2" charset="-122"/>
                <a:cs typeface="Calibri" panose="020F0502020204030204" pitchFamily="34" charset="0"/>
              </a:rPr>
              <a:t>Clinical or medical imaging evidence of regional and/or distant metastatic disease</a:t>
            </a:r>
            <a:endParaRPr lang="en-AU" sz="1800" dirty="0">
              <a:solidFill>
                <a:srgbClr val="000000"/>
              </a:solidFill>
              <a:effectLst/>
              <a:latin typeface="Calibri" panose="020F0502020204030204" pitchFamily="34" charset="0"/>
              <a:ea typeface="DengXian" panose="02010600030101010101" pitchFamily="2" charset="-122"/>
            </a:endParaRPr>
          </a:p>
          <a:p>
            <a:pPr marL="342900" lvl="0" indent="-342900" algn="just">
              <a:lnSpc>
                <a:spcPct val="115000"/>
              </a:lnSpc>
              <a:buFont typeface="Symbol" panose="05050102010706020507" pitchFamily="18" charset="2"/>
              <a:buChar char=""/>
            </a:pPr>
            <a:r>
              <a:rPr lang="en-AU" sz="1800" dirty="0">
                <a:solidFill>
                  <a:srgbClr val="000000"/>
                </a:solidFill>
                <a:effectLst/>
                <a:latin typeface="Calibri" panose="020F0502020204030204" pitchFamily="34" charset="0"/>
                <a:ea typeface="DengXian" panose="02010600030101010101" pitchFamily="2" charset="-122"/>
                <a:cs typeface="Calibri" panose="020F0502020204030204" pitchFamily="34" charset="0"/>
              </a:rPr>
              <a:t>Serious concomitant systemic disorders incompatible with the study (at the discretion of the investigator)</a:t>
            </a:r>
            <a:endParaRPr lang="en-AU" sz="1800" dirty="0">
              <a:solidFill>
                <a:srgbClr val="000000"/>
              </a:solidFill>
              <a:effectLst/>
              <a:latin typeface="Calibri" panose="020F0502020204030204" pitchFamily="34" charset="0"/>
              <a:ea typeface="DengXian" panose="02010600030101010101" pitchFamily="2" charset="-122"/>
            </a:endParaRPr>
          </a:p>
          <a:p>
            <a:pPr marL="342900" lvl="0" indent="-342900">
              <a:lnSpc>
                <a:spcPct val="115000"/>
              </a:lnSpc>
              <a:buFont typeface="Symbol" panose="05050102010706020507" pitchFamily="18" charset="2"/>
              <a:buChar char=""/>
            </a:pPr>
            <a:r>
              <a:rPr lang="en-AU" sz="1800" dirty="0">
                <a:solidFill>
                  <a:srgbClr val="000000"/>
                </a:solidFill>
                <a:effectLst/>
                <a:latin typeface="Calibri" panose="020F0502020204030204" pitchFamily="34" charset="0"/>
                <a:ea typeface="DengXian" panose="02010600030101010101" pitchFamily="2" charset="-122"/>
                <a:cs typeface="Calibri" panose="020F0502020204030204" pitchFamily="34" charset="0"/>
              </a:rPr>
              <a:t>Other prior malignancies &lt;5 years before inclusion, except for successfully treated keratinocyte skin cancers, or ductal carcinoma in situ</a:t>
            </a:r>
            <a:endParaRPr lang="en-AU" sz="1800" dirty="0">
              <a:effectLst/>
              <a:latin typeface="Calibri" panose="020F0502020204030204" pitchFamily="34" charset="0"/>
              <a:ea typeface="DengXian" panose="02010600030101010101" pitchFamily="2" charset="-122"/>
              <a:cs typeface="Arial" panose="020B0604020202020204" pitchFamily="34" charset="0"/>
            </a:endParaRPr>
          </a:p>
          <a:p>
            <a:pPr marL="342900" lvl="0" indent="-342900">
              <a:lnSpc>
                <a:spcPct val="115000"/>
              </a:lnSpc>
              <a:spcAft>
                <a:spcPts val="600"/>
              </a:spcAft>
              <a:buFont typeface="Symbol" panose="05050102010706020507" pitchFamily="18" charset="2"/>
              <a:buChar char=""/>
            </a:pPr>
            <a:r>
              <a:rPr lang="en-AU" sz="1800" dirty="0">
                <a:solidFill>
                  <a:srgbClr val="000000"/>
                </a:solidFill>
                <a:effectLst/>
                <a:latin typeface="Calibri" panose="020F0502020204030204" pitchFamily="34" charset="0"/>
                <a:ea typeface="DengXian" panose="02010600030101010101" pitchFamily="2" charset="-122"/>
                <a:cs typeface="Calibri" panose="020F0502020204030204" pitchFamily="34" charset="0"/>
              </a:rPr>
              <a:t>Estimated life expectancy of ≤6 months</a:t>
            </a:r>
          </a:p>
          <a:p>
            <a:pPr marL="0" indent="0">
              <a:buNone/>
            </a:pPr>
            <a:endParaRPr lang="en-AU" dirty="0"/>
          </a:p>
        </p:txBody>
      </p:sp>
    </p:spTree>
    <p:extLst>
      <p:ext uri="{BB962C8B-B14F-4D97-AF65-F5344CB8AC3E}">
        <p14:creationId xmlns:p14="http://schemas.microsoft.com/office/powerpoint/2010/main" val="22397745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643780CE-2BE5-46F6-97B2-60DF30217ED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a:lstStyle/>
          <a:p>
            <a:endParaRPr lang="en-AU"/>
          </a:p>
        </p:txBody>
      </p:sp>
      <p:sp>
        <p:nvSpPr>
          <p:cNvPr id="13" name="Freeform: Shape 12">
            <a:extLst>
              <a:ext uri="{FF2B5EF4-FFF2-40B4-BE49-F238E27FC236}">
                <a16:creationId xmlns:a16="http://schemas.microsoft.com/office/drawing/2014/main" id="{61A87A49-68E6-459E-A5A6-46229FF421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tx1"/>
          </a:solidFill>
          <a:ln>
            <a:noFill/>
          </a:ln>
        </p:spPr>
        <p:txBody>
          <a:bodyPr/>
          <a:lstStyle/>
          <a:p>
            <a:endParaRPr lang="en-AU"/>
          </a:p>
        </p:txBody>
      </p:sp>
      <p:sp>
        <p:nvSpPr>
          <p:cNvPr id="15" name="Freeform 5">
            <a:extLst>
              <a:ext uri="{FF2B5EF4-FFF2-40B4-BE49-F238E27FC236}">
                <a16:creationId xmlns:a16="http://schemas.microsoft.com/office/drawing/2014/main" id="{F6ACD5FC-CAFE-48EB-B765-60EED2E0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txBody>
          <a:bodyPr/>
          <a:lstStyle/>
          <a:p>
            <a:endParaRPr lang="en-AU"/>
          </a:p>
        </p:txBody>
      </p:sp>
      <p:sp>
        <p:nvSpPr>
          <p:cNvPr id="2" name="Title 1">
            <a:extLst>
              <a:ext uri="{FF2B5EF4-FFF2-40B4-BE49-F238E27FC236}">
                <a16:creationId xmlns:a16="http://schemas.microsoft.com/office/drawing/2014/main" id="{14C6BE83-B025-C034-F0E4-30D2674BDE28}"/>
              </a:ext>
            </a:extLst>
          </p:cNvPr>
          <p:cNvSpPr>
            <a:spLocks noGrp="1"/>
          </p:cNvSpPr>
          <p:nvPr>
            <p:ph type="title"/>
          </p:nvPr>
        </p:nvSpPr>
        <p:spPr>
          <a:xfrm>
            <a:off x="833184" y="515288"/>
            <a:ext cx="3597969" cy="1020232"/>
          </a:xfrm>
        </p:spPr>
        <p:txBody>
          <a:bodyPr>
            <a:normAutofit/>
          </a:bodyPr>
          <a:lstStyle/>
          <a:p>
            <a:r>
              <a:rPr lang="en-AU" dirty="0">
                <a:solidFill>
                  <a:srgbClr val="EBEBEB"/>
                </a:solidFill>
              </a:rPr>
              <a:t>TRIAL SCHEMA</a:t>
            </a:r>
          </a:p>
        </p:txBody>
      </p:sp>
      <p:sp>
        <p:nvSpPr>
          <p:cNvPr id="17" name="Rectangle 16">
            <a:extLst>
              <a:ext uri="{FF2B5EF4-FFF2-40B4-BE49-F238E27FC236}">
                <a16:creationId xmlns:a16="http://schemas.microsoft.com/office/drawing/2014/main" id="{9F33B405-D785-4738-B1C0-6A0AA5E982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9" name="Oval 18">
            <a:extLst>
              <a:ext uri="{FF2B5EF4-FFF2-40B4-BE49-F238E27FC236}">
                <a16:creationId xmlns:a16="http://schemas.microsoft.com/office/drawing/2014/main" id="{4233DC0E-DE6C-4FB6-A529-51B162641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1" name="Oval 20">
            <a:extLst>
              <a:ext uri="{FF2B5EF4-FFF2-40B4-BE49-F238E27FC236}">
                <a16:creationId xmlns:a16="http://schemas.microsoft.com/office/drawing/2014/main" id="{3870477F-E451-4BC3-863F-0E2FC57288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8" name="Content Placeholder 7">
            <a:extLst>
              <a:ext uri="{FF2B5EF4-FFF2-40B4-BE49-F238E27FC236}">
                <a16:creationId xmlns:a16="http://schemas.microsoft.com/office/drawing/2014/main" id="{17390931-334F-9C98-336F-CAFBEBF7B43F}"/>
              </a:ext>
            </a:extLst>
          </p:cNvPr>
          <p:cNvSpPr>
            <a:spLocks noGrp="1"/>
          </p:cNvSpPr>
          <p:nvPr>
            <p:ph idx="1"/>
          </p:nvPr>
        </p:nvSpPr>
        <p:spPr>
          <a:xfrm>
            <a:off x="799265" y="1535519"/>
            <a:ext cx="3763520" cy="4675709"/>
          </a:xfrm>
        </p:spPr>
        <p:txBody>
          <a:bodyPr>
            <a:noAutofit/>
          </a:bodyPr>
          <a:lstStyle/>
          <a:p>
            <a:pPr marL="0" indent="0" algn="just">
              <a:buNone/>
            </a:pPr>
            <a:r>
              <a:rPr lang="en-AU" sz="1300" dirty="0">
                <a:solidFill>
                  <a:srgbClr val="FFFFFF"/>
                </a:solidFill>
                <a:latin typeface="Calibri" panose="020F0502020204030204" pitchFamily="34" charset="0"/>
                <a:ea typeface="Calibri" panose="020F0502020204030204" pitchFamily="34" charset="0"/>
                <a:cs typeface="Calibri" panose="020F0502020204030204" pitchFamily="34" charset="0"/>
              </a:rPr>
              <a:t>Patients with a </a:t>
            </a:r>
            <a:r>
              <a:rPr lang="en-AU" sz="1300" u="sng" dirty="0">
                <a:solidFill>
                  <a:srgbClr val="FFFFFF"/>
                </a:solidFill>
                <a:latin typeface="Calibri" panose="020F0502020204030204" pitchFamily="34" charset="0"/>
                <a:ea typeface="Calibri" panose="020F0502020204030204" pitchFamily="34" charset="0"/>
                <a:cs typeface="Calibri" panose="020F0502020204030204" pitchFamily="34" charset="0"/>
              </a:rPr>
              <a:t>normal/negative </a:t>
            </a:r>
            <a:r>
              <a:rPr lang="en-AU" sz="1300" dirty="0">
                <a:solidFill>
                  <a:srgbClr val="FFFFFF"/>
                </a:solidFill>
                <a:latin typeface="Calibri" panose="020F0502020204030204" pitchFamily="34" charset="0"/>
                <a:ea typeface="Calibri" panose="020F0502020204030204" pitchFamily="34" charset="0"/>
                <a:cs typeface="Calibri" panose="020F0502020204030204" pitchFamily="34" charset="0"/>
              </a:rPr>
              <a:t>baseline groin node ultrasound will be randomised 2:1 to receive radical wide local excision or radical vulvectomy with either:</a:t>
            </a:r>
          </a:p>
          <a:p>
            <a:r>
              <a:rPr lang="en-AU" sz="1500" dirty="0">
                <a:solidFill>
                  <a:srgbClr val="FFFFFF"/>
                </a:solidFill>
                <a:latin typeface="Calibri" panose="020F0502020204030204" pitchFamily="34" charset="0"/>
                <a:ea typeface="Calibri" panose="020F0502020204030204" pitchFamily="34" charset="0"/>
                <a:cs typeface="Calibri" panose="020F0502020204030204" pitchFamily="34" charset="0"/>
              </a:rPr>
              <a:t>Bilateral groin US q2 months (no groin LND) plus clinical examinations q3 months for a period of 12 months (N=120 Participant)</a:t>
            </a:r>
          </a:p>
          <a:p>
            <a:r>
              <a:rPr lang="en-AU" sz="1500" dirty="0">
                <a:solidFill>
                  <a:srgbClr val="FFFFFF"/>
                </a:solidFill>
                <a:latin typeface="Calibri" panose="020F0502020204030204" pitchFamily="34" charset="0"/>
                <a:ea typeface="Calibri" panose="020F0502020204030204" pitchFamily="34" charset="0"/>
                <a:cs typeface="Calibri" panose="020F0502020204030204" pitchFamily="34" charset="0"/>
              </a:rPr>
              <a:t>If the appearance of groin nodes changes and they become suspicious, they will have a groin LND.</a:t>
            </a:r>
          </a:p>
          <a:p>
            <a:pPr marL="0" indent="0">
              <a:buNone/>
            </a:pPr>
            <a:r>
              <a:rPr lang="en-AU" sz="1500" dirty="0">
                <a:solidFill>
                  <a:srgbClr val="FFFFFF"/>
                </a:solidFill>
                <a:latin typeface="Calibri" panose="020F0502020204030204" pitchFamily="34" charset="0"/>
                <a:ea typeface="Calibri" panose="020F0502020204030204" pitchFamily="34" charset="0"/>
                <a:cs typeface="Calibri" panose="020F0502020204030204" pitchFamily="34" charset="0"/>
              </a:rPr>
              <a:t>OR</a:t>
            </a:r>
          </a:p>
          <a:p>
            <a:r>
              <a:rPr lang="en-AU" sz="1500" dirty="0">
                <a:solidFill>
                  <a:srgbClr val="FFFFFF"/>
                </a:solidFill>
                <a:latin typeface="Calibri" panose="020F0502020204030204" pitchFamily="34" charset="0"/>
                <a:ea typeface="Calibri" panose="020F0502020204030204" pitchFamily="34" charset="0"/>
                <a:cs typeface="Calibri" panose="020F0502020204030204" pitchFamily="34" charset="0"/>
              </a:rPr>
              <a:t>Upfront groin LND (sentinel node biopsy (SNB) or an inguinofemoral lymph node dissection (IFL)) (N=60 Participant)</a:t>
            </a:r>
          </a:p>
          <a:p>
            <a:pPr marL="0" indent="0" algn="just">
              <a:buNone/>
            </a:pPr>
            <a:r>
              <a:rPr lang="en-AU" sz="1300" dirty="0">
                <a:solidFill>
                  <a:srgbClr val="FFFFFF"/>
                </a:solidFill>
                <a:latin typeface="Calibri" panose="020F0502020204030204" pitchFamily="34" charset="0"/>
                <a:ea typeface="Calibri" panose="020F0502020204030204" pitchFamily="34" charset="0"/>
                <a:cs typeface="Calibri" panose="020F0502020204030204" pitchFamily="34" charset="0"/>
              </a:rPr>
              <a:t>Participants with </a:t>
            </a:r>
            <a:r>
              <a:rPr lang="en-AU" sz="1300" u="sng" dirty="0">
                <a:solidFill>
                  <a:srgbClr val="FFFFFF"/>
                </a:solidFill>
                <a:latin typeface="Calibri" panose="020F0502020204030204" pitchFamily="34" charset="0"/>
                <a:ea typeface="Calibri" panose="020F0502020204030204" pitchFamily="34" charset="0"/>
                <a:cs typeface="Calibri" panose="020F0502020204030204" pitchFamily="34" charset="0"/>
              </a:rPr>
              <a:t>suspicious/indeterminate </a:t>
            </a:r>
            <a:r>
              <a:rPr lang="en-AU" sz="1300" dirty="0">
                <a:solidFill>
                  <a:srgbClr val="FFFFFF"/>
                </a:solidFill>
                <a:latin typeface="Calibri" panose="020F0502020204030204" pitchFamily="34" charset="0"/>
                <a:ea typeface="Calibri" panose="020F0502020204030204" pitchFamily="34" charset="0"/>
                <a:cs typeface="Calibri" panose="020F0502020204030204" pitchFamily="34" charset="0"/>
              </a:rPr>
              <a:t>groin node ultrasound will not be randomised but receive standard care. Estimate N=60 Participant.</a:t>
            </a:r>
            <a:endParaRPr lang="en-US" sz="1300" dirty="0">
              <a:solidFill>
                <a:srgbClr val="FFFFFF"/>
              </a:solidFill>
              <a:latin typeface="Calibri" panose="020F0502020204030204" pitchFamily="34" charset="0"/>
              <a:ea typeface="Calibri" panose="020F0502020204030204" pitchFamily="34" charset="0"/>
              <a:cs typeface="Calibri" panose="020F0502020204030204" pitchFamily="34" charset="0"/>
            </a:endParaRPr>
          </a:p>
        </p:txBody>
      </p:sp>
      <p:sp>
        <p:nvSpPr>
          <p:cNvPr id="23" name="Freeform 5">
            <a:extLst>
              <a:ext uri="{FF2B5EF4-FFF2-40B4-BE49-F238E27FC236}">
                <a16:creationId xmlns:a16="http://schemas.microsoft.com/office/drawing/2014/main" id="{B4A81DE1-E2BC-4A31-99EE-71350421B0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tx1">
              <a:alpha val="20000"/>
            </a:schemeClr>
          </a:solidFill>
          <a:ln>
            <a:noFill/>
          </a:ln>
        </p:spPr>
        <p:txBody>
          <a:bodyPr/>
          <a:lstStyle/>
          <a:p>
            <a:endParaRPr lang="en-AU"/>
          </a:p>
        </p:txBody>
      </p:sp>
      <p:pic>
        <p:nvPicPr>
          <p:cNvPr id="4" name="Content Placeholder 3">
            <a:extLst>
              <a:ext uri="{FF2B5EF4-FFF2-40B4-BE49-F238E27FC236}">
                <a16:creationId xmlns:a16="http://schemas.microsoft.com/office/drawing/2014/main" id="{E42B7775-CFAE-943D-37A9-56E39B23161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732784" y="548121"/>
            <a:ext cx="4480464" cy="5789015"/>
          </a:xfrm>
          <a:prstGeom prst="rect">
            <a:avLst/>
          </a:prstGeom>
        </p:spPr>
      </p:pic>
    </p:spTree>
    <p:extLst>
      <p:ext uri="{BB962C8B-B14F-4D97-AF65-F5344CB8AC3E}">
        <p14:creationId xmlns:p14="http://schemas.microsoft.com/office/powerpoint/2010/main" val="4085237028"/>
      </p:ext>
    </p:extLst>
  </p:cSld>
  <p:clrMapOvr>
    <a:overrideClrMapping bg1="dk1" tx1="lt1" bg2="dk2" tx2="lt2" accent1="accent1" accent2="accent2" accent3="accent3" accent4="accent4" accent5="accent5" accent6="accent6" hlink="hlink" folHlink="folHlink"/>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68E334F714E1F4BA44C46A8172FF619" ma:contentTypeVersion="6" ma:contentTypeDescription="Create a new document." ma:contentTypeScope="" ma:versionID="3e05bd9d8865ab0ced304b2aa368e7bd">
  <xsd:schema xmlns:xsd="http://www.w3.org/2001/XMLSchema" xmlns:xs="http://www.w3.org/2001/XMLSchema" xmlns:p="http://schemas.microsoft.com/office/2006/metadata/properties" xmlns:ns3="8cd00400-9d28-402d-bc8e-aa99008b8bec" targetNamespace="http://schemas.microsoft.com/office/2006/metadata/properties" ma:root="true" ma:fieldsID="c8eb97ebd1272cde0e1f304a8fce7349" ns3:_="">
    <xsd:import namespace="8cd00400-9d28-402d-bc8e-aa99008b8bec"/>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cd00400-9d28-402d-bc8e-aa99008b8be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SearchProperties" ma:index="13"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C028B02-653A-4F1C-AE25-6722B16B8A0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cd00400-9d28-402d-bc8e-aa99008b8be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B73D915-876E-4E67-BA61-AEBE8D24751B}">
  <ds:schemaRefs>
    <ds:schemaRef ds:uri="http://schemas.microsoft.com/sharepoint/v3/contenttype/forms"/>
  </ds:schemaRefs>
</ds:datastoreItem>
</file>

<file path=customXml/itemProps3.xml><?xml version="1.0" encoding="utf-8"?>
<ds:datastoreItem xmlns:ds="http://schemas.openxmlformats.org/officeDocument/2006/customXml" ds:itemID="{F6BDB1CC-486A-4FB7-AAA2-D825651DFF31}">
  <ds:schemaRefs>
    <ds:schemaRef ds:uri="8cd00400-9d28-402d-bc8e-aa99008b8bec"/>
    <ds:schemaRef ds:uri="http://schemas.microsoft.com/office/infopath/2007/PartnerControls"/>
    <ds:schemaRef ds:uri="http://schemas.microsoft.com/office/2006/documentManagement/types"/>
    <ds:schemaRef ds:uri="http://www.w3.org/XML/1998/namespace"/>
    <ds:schemaRef ds:uri="http://purl.org/dc/dcmitype/"/>
    <ds:schemaRef ds:uri="http://schemas.microsoft.com/office/2006/metadata/properties"/>
    <ds:schemaRef ds:uri="http://purl.org/dc/terms/"/>
    <ds:schemaRef ds:uri="http://purl.org/dc/elements/1.1/"/>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{210BDA79-8CBA-4E5F-B62C-344BDBC3814F}tf02900722</Template>
  <TotalTime>807</TotalTime>
  <Words>2291</Words>
  <Application>Microsoft Office PowerPoint</Application>
  <PresentationFormat>Widescreen</PresentationFormat>
  <Paragraphs>227</Paragraphs>
  <Slides>24</Slides>
  <Notes>2</Notes>
  <HiddenSlides>0</HiddenSlides>
  <MMClips>1</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24</vt:i4>
      </vt:variant>
    </vt:vector>
  </HeadingPairs>
  <TitlesOfParts>
    <vt:vector size="34" baseType="lpstr">
      <vt:lpstr>Aptos</vt:lpstr>
      <vt:lpstr>Arial</vt:lpstr>
      <vt:lpstr>Calibri</vt:lpstr>
      <vt:lpstr>Calibri Light</vt:lpstr>
      <vt:lpstr>Century Gothic</vt:lpstr>
      <vt:lpstr>Courier New</vt:lpstr>
      <vt:lpstr>Symbol</vt:lpstr>
      <vt:lpstr>Wingdings</vt:lpstr>
      <vt:lpstr>Wingdings 3</vt:lpstr>
      <vt:lpstr>Ion Boardroom</vt:lpstr>
      <vt:lpstr>ANVU (Australian National Vulvar Cancer Trial)   A Phase II Randomised Clinical Trial of  Ultrasound Groin Monitoring versus  Groin Lymph Node Dissection to  De-Escalate the Extent of Surgery in Vulvar Cancer  </vt:lpstr>
      <vt:lpstr>PowerPoint Presentation</vt:lpstr>
      <vt:lpstr>PowerPoint Presentation</vt:lpstr>
      <vt:lpstr>TRIAL DESIGN</vt:lpstr>
      <vt:lpstr>OBJECTIVES</vt:lpstr>
      <vt:lpstr>END POINTS</vt:lpstr>
      <vt:lpstr>INCLUSION CRITERIA</vt:lpstr>
      <vt:lpstr>EXCLUSION CRITERIA</vt:lpstr>
      <vt:lpstr>TRIAL SCHEMA</vt:lpstr>
      <vt:lpstr>STRATIFICATION CRITERIA FOR RANDOMISATION</vt:lpstr>
      <vt:lpstr>STUDY INTERVENTION</vt:lpstr>
      <vt:lpstr>TRANSLATIONAL RESEARCH</vt:lpstr>
      <vt:lpstr>SURGICAL AND PATHOLOGY PROTOCOL FOR STUDY PARTICIPANTS</vt:lpstr>
      <vt:lpstr>CRITERIA FOR GROIN NODE EVALUATION</vt:lpstr>
      <vt:lpstr>US CASE REPORT FORM</vt:lpstr>
      <vt:lpstr>POSTOPERATIVE ADJUVANT TREATMENT</vt:lpstr>
      <vt:lpstr>MANAGEMENT OF SONOGRAPHICALLY SUSPICIOUS NODES</vt:lpstr>
      <vt:lpstr>STOPPING RULES</vt:lpstr>
      <vt:lpstr>TRIAL GOVERNANCE</vt:lpstr>
      <vt:lpstr>STUDY SCHEDULE</vt:lpstr>
      <vt:lpstr>STUDY SCHEDULE</vt:lpstr>
      <vt:lpstr>Feasibility</vt:lpstr>
      <vt:lpstr>STUDY TEAM CONTACT DETAILS</vt:lpstr>
      <vt:lpstr>NEXT STEPS…</vt:lpstr>
    </vt:vector>
  </TitlesOfParts>
  <Company>The University of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Sara Baniahmadi</dc:creator>
  <cp:lastModifiedBy>Emma Capaldi</cp:lastModifiedBy>
  <cp:revision>51</cp:revision>
  <dcterms:created xsi:type="dcterms:W3CDTF">2024-10-08T06:23:09Z</dcterms:created>
  <dcterms:modified xsi:type="dcterms:W3CDTF">2024-10-16T02:19:30Z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0f488380-630a-4f55-a077-a19445e3f360_Enabled">
    <vt:lpwstr>true</vt:lpwstr>
  </property>
  <property fmtid="{D5CDD505-2E9C-101B-9397-08002B2CF9AE}" pid="3" name="MSIP_Label_0f488380-630a-4f55-a077-a19445e3f360_SetDate">
    <vt:lpwstr>2024-10-08T06:32:06Z</vt:lpwstr>
  </property>
  <property fmtid="{D5CDD505-2E9C-101B-9397-08002B2CF9AE}" pid="4" name="MSIP_Label_0f488380-630a-4f55-a077-a19445e3f360_Method">
    <vt:lpwstr>Standard</vt:lpwstr>
  </property>
  <property fmtid="{D5CDD505-2E9C-101B-9397-08002B2CF9AE}" pid="5" name="MSIP_Label_0f488380-630a-4f55-a077-a19445e3f360_Name">
    <vt:lpwstr>OFFICIAL - INTERNAL</vt:lpwstr>
  </property>
  <property fmtid="{D5CDD505-2E9C-101B-9397-08002B2CF9AE}" pid="6" name="MSIP_Label_0f488380-630a-4f55-a077-a19445e3f360_SiteId">
    <vt:lpwstr>b6e377cf-9db3-46cb-91a2-fad9605bb15c</vt:lpwstr>
  </property>
  <property fmtid="{D5CDD505-2E9C-101B-9397-08002B2CF9AE}" pid="7" name="MSIP_Label_0f488380-630a-4f55-a077-a19445e3f360_ActionId">
    <vt:lpwstr>6cedfd34-0b73-4458-a544-e91eb318e7dc</vt:lpwstr>
  </property>
  <property fmtid="{D5CDD505-2E9C-101B-9397-08002B2CF9AE}" pid="8" name="MSIP_Label_0f488380-630a-4f55-a077-a19445e3f360_ContentBits">
    <vt:lpwstr>0</vt:lpwstr>
  </property>
  <property fmtid="{D5CDD505-2E9C-101B-9397-08002B2CF9AE}" pid="9" name="ContentTypeId">
    <vt:lpwstr>0x010100668E334F714E1F4BA44C46A8172FF619</vt:lpwstr>
  </property>
</Properties>
</file>