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58" r:id="rId5"/>
    <p:sldId id="259" r:id="rId6"/>
    <p:sldId id="270" r:id="rId7"/>
    <p:sldId id="266" r:id="rId8"/>
    <p:sldId id="260" r:id="rId9"/>
    <p:sldId id="272" r:id="rId10"/>
    <p:sldId id="263" r:id="rId11"/>
    <p:sldId id="265" r:id="rId12"/>
    <p:sldId id="274" r:id="rId13"/>
    <p:sldId id="267" r:id="rId14"/>
    <p:sldId id="262" r:id="rId15"/>
    <p:sldId id="261" r:id="rId16"/>
    <p:sldId id="273" r:id="rId17"/>
    <p:sldId id="268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3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04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48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84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06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68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82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69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81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0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8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24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27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49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88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B0FE-1499-47D2-B13A-674A38289A43}" type="datetimeFigureOut">
              <a:rPr lang="en-AU" smtClean="0"/>
              <a:t>6/09/2018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C92CB7-789A-45C4-AA15-A56F8F202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6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aldatabase.com/" TargetMode="External"/><Relationship Id="rId2" Type="http://schemas.openxmlformats.org/officeDocument/2006/relationships/hyperlink" Target="http://www.naturalstandard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086" y="1757218"/>
            <a:ext cx="8915399" cy="2262781"/>
          </a:xfrm>
        </p:spPr>
        <p:txBody>
          <a:bodyPr>
            <a:noAutofit/>
          </a:bodyPr>
          <a:lstStyle/>
          <a:p>
            <a:r>
              <a:rPr lang="en-US" sz="4400" dirty="0"/>
              <a:t>What type of complementary therapies are </a:t>
            </a:r>
            <a:r>
              <a:rPr lang="en-US" sz="4400" dirty="0" err="1"/>
              <a:t>gynaecological</a:t>
            </a:r>
            <a:r>
              <a:rPr lang="en-US" sz="4400" dirty="0"/>
              <a:t> cancer patients </a:t>
            </a:r>
            <a:r>
              <a:rPr lang="en-US" sz="4400" dirty="0" smtClean="0"/>
              <a:t>using and what </a:t>
            </a:r>
            <a:r>
              <a:rPr lang="en-US" sz="4400" dirty="0"/>
              <a:t>are the perceived </a:t>
            </a:r>
            <a:r>
              <a:rPr lang="en-US" sz="4400" dirty="0" smtClean="0"/>
              <a:t>benefits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086" y="5220725"/>
            <a:ext cx="8915399" cy="1126283"/>
          </a:xfrm>
        </p:spPr>
        <p:txBody>
          <a:bodyPr>
            <a:noAutofit/>
          </a:bodyPr>
          <a:lstStyle/>
          <a:p>
            <a:r>
              <a:rPr lang="en-AU" sz="2000" b="1" dirty="0" smtClean="0"/>
              <a:t>Professor Monika Janda</a:t>
            </a:r>
          </a:p>
          <a:p>
            <a:r>
              <a:rPr lang="en-AU" sz="2000" dirty="0" smtClean="0"/>
              <a:t>Centre for Health Services Research</a:t>
            </a:r>
          </a:p>
          <a:p>
            <a:r>
              <a:rPr lang="en-AU" sz="2000" dirty="0" smtClean="0"/>
              <a:t>The University of Queensland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0884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7" y="0"/>
            <a:ext cx="10515600" cy="856211"/>
          </a:xfrm>
        </p:spPr>
        <p:txBody>
          <a:bodyPr/>
          <a:lstStyle/>
          <a:p>
            <a:r>
              <a:rPr lang="en-AU" dirty="0" smtClean="0"/>
              <a:t>Long term follow-up of QCGC LACE study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717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Participants: Women about 10 years after cancer surgery 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64816"/>
              </p:ext>
            </p:extLst>
          </p:nvPr>
        </p:nvGraphicFramePr>
        <p:xfrm>
          <a:off x="1012539" y="1448376"/>
          <a:ext cx="10141757" cy="5022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5844">
                  <a:extLst>
                    <a:ext uri="{9D8B030D-6E8A-4147-A177-3AD203B41FA5}">
                      <a16:colId xmlns:a16="http://schemas.microsoft.com/office/drawing/2014/main" val="2098131447"/>
                    </a:ext>
                  </a:extLst>
                </a:gridCol>
                <a:gridCol w="3665913">
                  <a:extLst>
                    <a:ext uri="{9D8B030D-6E8A-4147-A177-3AD203B41FA5}">
                      <a16:colId xmlns:a16="http://schemas.microsoft.com/office/drawing/2014/main" val="16320924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Patient characteristics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936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1. Age at surgery (average)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58 years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77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2. Weight at surgery (average)</a:t>
                      </a:r>
                      <a:endParaRPr lang="en-A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91.5 kg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295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3. Weight at interview (average) 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87.9 kg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940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Normal (18.50-24.99)</a:t>
                      </a:r>
                      <a:endParaRPr lang="en-A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12.5 %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8207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Overweight (25.00-29.99)</a:t>
                      </a:r>
                      <a:endParaRPr lang="en-A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25.0 %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256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</a:rPr>
                        <a:t>Obesity class I (30.00-34.99)</a:t>
                      </a:r>
                      <a:endParaRPr lang="en-A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12.5 %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144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</a:rPr>
                        <a:t>Obesity class II (35.00-39.99)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</a:rPr>
                        <a:t>25.0 %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454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Type of surgery received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031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Abdominal Hysterectomy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47.1 %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855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Laparoscopic Hysterectomy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52.9 %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648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7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Most commonly used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014788" cy="3777622"/>
          </a:xfrm>
        </p:spPr>
        <p:txBody>
          <a:bodyPr>
            <a:normAutofit/>
          </a:bodyPr>
          <a:lstStyle/>
          <a:p>
            <a:r>
              <a:rPr lang="en-AU" dirty="0" smtClean="0"/>
              <a:t>Meditation</a:t>
            </a:r>
          </a:p>
          <a:p>
            <a:r>
              <a:rPr lang="en-AU" dirty="0" smtClean="0"/>
              <a:t>Reiki</a:t>
            </a:r>
          </a:p>
          <a:p>
            <a:r>
              <a:rPr lang="en-AU" dirty="0" smtClean="0"/>
              <a:t>Natural herbs/remedies (e.g. vinegar, magnesium, herb mixes, olive leaf extract, Rosehip)</a:t>
            </a:r>
          </a:p>
          <a:p>
            <a:r>
              <a:rPr lang="en-AU" dirty="0" smtClean="0"/>
              <a:t>Vitamins and Fish Oils</a:t>
            </a:r>
          </a:p>
          <a:p>
            <a:r>
              <a:rPr lang="en-AU" dirty="0" smtClean="0"/>
              <a:t>Green tea</a:t>
            </a:r>
          </a:p>
          <a:p>
            <a:r>
              <a:rPr lang="en-AU" dirty="0" smtClean="0"/>
              <a:t>Green smoothies</a:t>
            </a:r>
          </a:p>
          <a:p>
            <a:r>
              <a:rPr lang="en-AU" dirty="0" smtClean="0"/>
              <a:t>Probiotics</a:t>
            </a:r>
          </a:p>
        </p:txBody>
      </p:sp>
      <p:pic>
        <p:nvPicPr>
          <p:cNvPr id="6146" name="Picture 2" descr="blur, close-up, coffee 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85" y="2401454"/>
            <a:ext cx="3981064" cy="26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quotes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“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a library full of books on health and what you should eat, what you shouldn't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eat”</a:t>
            </a:r>
          </a:p>
          <a:p>
            <a:r>
              <a:rPr lang="en-A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Reiki “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allowing your body to receive healing and all that sort of thing as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well”</a:t>
            </a:r>
          </a:p>
          <a:p>
            <a:r>
              <a:rPr lang="en-A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That would help,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visualise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their body healed and well, and that sort of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thing”</a:t>
            </a:r>
          </a:p>
          <a:p>
            <a:r>
              <a:rPr lang="en-US" dirty="0" smtClean="0"/>
              <a:t>“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wonderful lifestyle.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air was clear, we ate well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tried to do as much as possible, increase the walking and cycling and now taking up the Qi Gong in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addition”</a:t>
            </a: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“Vitamins, Fish Oil”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 lot of material about natural medicine, to try and use things like vinegar - apple cider vinegar, magnesium, all those sorts of things like that. To help me through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things”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0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Healthy diet, exercise, healthy mind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632364"/>
            <a:ext cx="8915400" cy="3777622"/>
          </a:xfrm>
        </p:spPr>
        <p:txBody>
          <a:bodyPr/>
          <a:lstStyle/>
          <a:p>
            <a:r>
              <a:rPr lang="en-AU" dirty="0" smtClean="0"/>
              <a:t>Try to stay healthy</a:t>
            </a:r>
          </a:p>
          <a:p>
            <a:r>
              <a:rPr lang="en-AU" dirty="0" smtClean="0"/>
              <a:t>Avoid sugar (I quit sugar campaign)</a:t>
            </a:r>
          </a:p>
          <a:p>
            <a:r>
              <a:rPr lang="en-AU" dirty="0"/>
              <a:t>Avoid </a:t>
            </a:r>
            <a:r>
              <a:rPr lang="en-AU" dirty="0" smtClean="0"/>
              <a:t>chemicals</a:t>
            </a:r>
          </a:p>
          <a:p>
            <a:r>
              <a:rPr lang="en-AU" dirty="0" smtClean="0"/>
              <a:t>Foods that one disagrees with</a:t>
            </a:r>
          </a:p>
          <a:p>
            <a:r>
              <a:rPr lang="en-AU" dirty="0" smtClean="0"/>
              <a:t>Exercise daily</a:t>
            </a:r>
          </a:p>
          <a:p>
            <a:r>
              <a:rPr lang="en-AU" dirty="0" smtClean="0"/>
              <a:t>Pilates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172" name="Picture 4" descr="appetizer, close-up, cuc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24" y="2456860"/>
            <a:ext cx="4303097" cy="26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people use complementary medicines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557" y="2429164"/>
            <a:ext cx="4559733" cy="3777622"/>
          </a:xfrm>
        </p:spPr>
        <p:txBody>
          <a:bodyPr/>
          <a:lstStyle/>
          <a:p>
            <a:r>
              <a:rPr lang="en-AU" dirty="0" smtClean="0"/>
              <a:t>To reduce the side effects </a:t>
            </a:r>
            <a:r>
              <a:rPr lang="en-AU" dirty="0"/>
              <a:t>of </a:t>
            </a:r>
            <a:r>
              <a:rPr lang="en-AU" dirty="0" smtClean="0"/>
              <a:t>cancer treatment chemo/radio-therapy</a:t>
            </a:r>
          </a:p>
          <a:p>
            <a:r>
              <a:rPr lang="en-AU" dirty="0" smtClean="0"/>
              <a:t>Slow the progression </a:t>
            </a:r>
            <a:r>
              <a:rPr lang="en-AU" dirty="0"/>
              <a:t>of </a:t>
            </a:r>
            <a:r>
              <a:rPr lang="en-AU" dirty="0" smtClean="0"/>
              <a:t>cancer</a:t>
            </a:r>
          </a:p>
          <a:p>
            <a:r>
              <a:rPr lang="en-AU" dirty="0" smtClean="0"/>
              <a:t>Improve </a:t>
            </a:r>
            <a:r>
              <a:rPr lang="en-AU" dirty="0"/>
              <a:t>quality of </a:t>
            </a:r>
            <a:r>
              <a:rPr lang="en-AU" dirty="0" smtClean="0"/>
              <a:t>life</a:t>
            </a:r>
          </a:p>
          <a:p>
            <a:r>
              <a:rPr lang="en-AU" dirty="0" smtClean="0"/>
              <a:t>Cope with anxiety/depression </a:t>
            </a:r>
          </a:p>
          <a:p>
            <a:r>
              <a:rPr lang="en-AU" dirty="0" smtClean="0"/>
              <a:t>Being in control</a:t>
            </a:r>
          </a:p>
          <a:p>
            <a:r>
              <a:rPr lang="en-AU" dirty="0" smtClean="0"/>
              <a:t>Maximize </a:t>
            </a:r>
            <a:r>
              <a:rPr lang="en-AU" dirty="0"/>
              <a:t>the success </a:t>
            </a:r>
            <a:r>
              <a:rPr lang="en-AU" dirty="0" smtClean="0"/>
              <a:t>of treatment </a:t>
            </a:r>
            <a:r>
              <a:rPr lang="en-AU" dirty="0"/>
              <a:t>through their own 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557" y="6361618"/>
            <a:ext cx="400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Li et al. Cancer </a:t>
            </a:r>
            <a:r>
              <a:rPr lang="en-AU" dirty="0"/>
              <a:t>2018;124:1207-15.</a:t>
            </a:r>
          </a:p>
        </p:txBody>
      </p:sp>
      <p:pic>
        <p:nvPicPr>
          <p:cNvPr id="9220" name="Picture 4" descr="Woman in White Long Sleeve Shirt Standing Near White and Gray House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34" y="2503053"/>
            <a:ext cx="5114615" cy="29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Weighing up the benefits and risks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939" y="2632364"/>
            <a:ext cx="8915400" cy="3777622"/>
          </a:xfrm>
        </p:spPr>
        <p:txBody>
          <a:bodyPr/>
          <a:lstStyle/>
          <a:p>
            <a:r>
              <a:rPr lang="en-AU" dirty="0" smtClean="0"/>
              <a:t>Drug metabolic interactions (e.g. St Johns Worth and </a:t>
            </a:r>
            <a:r>
              <a:rPr lang="en-AU" dirty="0" err="1" smtClean="0"/>
              <a:t>imatinib</a:t>
            </a:r>
            <a:r>
              <a:rPr lang="en-AU" dirty="0" smtClean="0"/>
              <a:t>)</a:t>
            </a:r>
          </a:p>
          <a:p>
            <a:r>
              <a:rPr lang="en-AU" dirty="0" smtClean="0"/>
              <a:t>Treatment interactions (e.g. antioxidants and radiotherapy)</a:t>
            </a:r>
          </a:p>
          <a:p>
            <a:r>
              <a:rPr lang="en-AU" dirty="0" smtClean="0"/>
              <a:t>Organ toxicity (e.g. green tea and liver toxicity)</a:t>
            </a:r>
          </a:p>
          <a:p>
            <a:r>
              <a:rPr lang="en-AU" dirty="0" smtClean="0"/>
              <a:t>Cancer growth (e.g. phytoestrogens)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Checking for interactions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Standard </a:t>
            </a:r>
            <a:r>
              <a:rPr lang="en-US" dirty="0" smtClean="0">
                <a:hlinkClick r:id="rId2"/>
              </a:rPr>
              <a:t>www.naturalstandard.com</a:t>
            </a:r>
            <a:endParaRPr lang="en-US" dirty="0" smtClean="0"/>
          </a:p>
          <a:p>
            <a:r>
              <a:rPr lang="en-US" dirty="0" smtClean="0"/>
              <a:t>Natural </a:t>
            </a:r>
            <a:r>
              <a:rPr lang="en-US" dirty="0"/>
              <a:t>Medicines Comprehensive </a:t>
            </a:r>
            <a:r>
              <a:rPr lang="en-US" dirty="0" smtClean="0"/>
              <a:t>Database </a:t>
            </a:r>
            <a:r>
              <a:rPr lang="en-US" dirty="0" smtClean="0">
                <a:hlinkClick r:id="rId3"/>
              </a:rPr>
              <a:t>www.naturaldatabase.com</a:t>
            </a:r>
            <a:r>
              <a:rPr lang="en-US" dirty="0" smtClean="0"/>
              <a:t> 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872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Open Conversation very important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75" y="1838036"/>
            <a:ext cx="8915400" cy="3777622"/>
          </a:xfrm>
        </p:spPr>
        <p:txBody>
          <a:bodyPr/>
          <a:lstStyle/>
          <a:p>
            <a:r>
              <a:rPr lang="en-AU" dirty="0" smtClean="0"/>
              <a:t>Doctors/Nurses often don’t ask</a:t>
            </a:r>
          </a:p>
          <a:p>
            <a:r>
              <a:rPr lang="en-AU" dirty="0" smtClean="0"/>
              <a:t>Patients don’t tell</a:t>
            </a:r>
          </a:p>
          <a:p>
            <a:endParaRPr lang="en-AU" dirty="0"/>
          </a:p>
          <a:p>
            <a:r>
              <a:rPr lang="en-AU" dirty="0" smtClean="0"/>
              <a:t>Need more active conversations to increase benefit and reduce harm</a:t>
            </a:r>
            <a:endParaRPr lang="en-AU" dirty="0"/>
          </a:p>
        </p:txBody>
      </p:sp>
      <p:pic>
        <p:nvPicPr>
          <p:cNvPr id="10242" name="Picture 2" descr="Two Man and Two Woman Standing on Green Grass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1" y="3916217"/>
            <a:ext cx="4481629" cy="26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NHMRC recommends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Clinicians could initiate the discussion </a:t>
            </a:r>
            <a:r>
              <a:rPr lang="en-US" sz="2000" b="1" dirty="0" smtClean="0"/>
              <a:t>by asking </a:t>
            </a:r>
            <a:r>
              <a:rPr lang="en-US" sz="2000" b="1" dirty="0"/>
              <a:t>their patients if:</a:t>
            </a:r>
          </a:p>
          <a:p>
            <a:r>
              <a:rPr lang="en-US" dirty="0" smtClean="0"/>
              <a:t>they </a:t>
            </a:r>
            <a:r>
              <a:rPr lang="en-US" dirty="0"/>
              <a:t>have tried anything else to help </a:t>
            </a:r>
            <a:r>
              <a:rPr lang="en-US" dirty="0" smtClean="0"/>
              <a:t>with their </a:t>
            </a:r>
            <a:r>
              <a:rPr lang="en-US" dirty="0"/>
              <a:t>problem</a:t>
            </a:r>
          </a:p>
          <a:p>
            <a:r>
              <a:rPr lang="en-US" dirty="0" smtClean="0"/>
              <a:t>they </a:t>
            </a:r>
            <a:r>
              <a:rPr lang="en-US" dirty="0"/>
              <a:t>have used any herbal or </a:t>
            </a:r>
            <a:r>
              <a:rPr lang="en-US" dirty="0" smtClean="0"/>
              <a:t>natural remedies</a:t>
            </a:r>
            <a:r>
              <a:rPr lang="en-US" dirty="0"/>
              <a:t>, Bush Medicine or </a:t>
            </a:r>
            <a:r>
              <a:rPr lang="en-US" dirty="0" smtClean="0"/>
              <a:t>traditional medicines </a:t>
            </a:r>
            <a:r>
              <a:rPr lang="en-US" dirty="0"/>
              <a:t>or treatments, vitamins </a:t>
            </a:r>
            <a:r>
              <a:rPr lang="en-US" dirty="0" smtClean="0"/>
              <a:t>or supplements </a:t>
            </a:r>
            <a:r>
              <a:rPr lang="en-US" dirty="0"/>
              <a:t>that they have </a:t>
            </a:r>
            <a:r>
              <a:rPr lang="en-US" dirty="0" smtClean="0"/>
              <a:t>bought from </a:t>
            </a:r>
            <a:r>
              <a:rPr lang="en-US" dirty="0"/>
              <a:t>a supermarket, chemist or </a:t>
            </a:r>
            <a:r>
              <a:rPr lang="en-US" dirty="0" smtClean="0"/>
              <a:t>health food </a:t>
            </a:r>
            <a:r>
              <a:rPr lang="en-US" dirty="0"/>
              <a:t>store, or that they have grown </a:t>
            </a:r>
            <a:r>
              <a:rPr lang="en-US" dirty="0" smtClean="0"/>
              <a:t>or prepared </a:t>
            </a:r>
            <a:r>
              <a:rPr lang="en-US" dirty="0"/>
              <a:t>themselves</a:t>
            </a:r>
          </a:p>
          <a:p>
            <a:r>
              <a:rPr lang="en-US" dirty="0" smtClean="0"/>
              <a:t>they </a:t>
            </a:r>
            <a:r>
              <a:rPr lang="en-US" dirty="0"/>
              <a:t>have seen a CM practitioner</a:t>
            </a:r>
          </a:p>
          <a:p>
            <a:r>
              <a:rPr lang="en-US" dirty="0" smtClean="0"/>
              <a:t>they </a:t>
            </a:r>
            <a:r>
              <a:rPr lang="en-US" dirty="0"/>
              <a:t>have tried changing their </a:t>
            </a:r>
            <a:r>
              <a:rPr lang="en-US" dirty="0" smtClean="0"/>
              <a:t>diet because </a:t>
            </a:r>
            <a:r>
              <a:rPr lang="en-US" dirty="0"/>
              <a:t>they thought it might help</a:t>
            </a:r>
          </a:p>
          <a:p>
            <a:r>
              <a:rPr lang="en-US" dirty="0"/>
              <a:t>their problem, for example by </a:t>
            </a:r>
            <a:r>
              <a:rPr lang="en-US" dirty="0" smtClean="0"/>
              <a:t>adding or </a:t>
            </a:r>
            <a:r>
              <a:rPr lang="en-US" dirty="0"/>
              <a:t>eliminating particular foods </a:t>
            </a:r>
            <a:r>
              <a:rPr lang="en-US" dirty="0" smtClean="0"/>
              <a:t>or food </a:t>
            </a:r>
            <a:r>
              <a:rPr lang="en-US" dirty="0"/>
              <a:t>groups.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18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summary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147" y="2144147"/>
            <a:ext cx="4442902" cy="3777622"/>
          </a:xfrm>
        </p:spPr>
        <p:txBody>
          <a:bodyPr/>
          <a:lstStyle/>
          <a:p>
            <a:r>
              <a:rPr lang="en-AU" dirty="0" smtClean="0"/>
              <a:t>Complementary medicines very </a:t>
            </a:r>
            <a:r>
              <a:rPr lang="en-AU" dirty="0" smtClean="0"/>
              <a:t>commonly used by </a:t>
            </a:r>
            <a:r>
              <a:rPr lang="en-AU" dirty="0" smtClean="0"/>
              <a:t>cancer patients</a:t>
            </a:r>
          </a:p>
          <a:p>
            <a:r>
              <a:rPr lang="en-AU" dirty="0" smtClean="0"/>
              <a:t>Help </a:t>
            </a:r>
            <a:r>
              <a:rPr lang="en-AU" dirty="0" smtClean="0"/>
              <a:t>feel </a:t>
            </a:r>
            <a:r>
              <a:rPr lang="en-AU" dirty="0" smtClean="0"/>
              <a:t>in control, actively doing something</a:t>
            </a:r>
          </a:p>
          <a:p>
            <a:r>
              <a:rPr lang="en-AU" dirty="0" smtClean="0"/>
              <a:t>Evidence lacking for many substances</a:t>
            </a:r>
          </a:p>
          <a:p>
            <a:r>
              <a:rPr lang="en-AU" dirty="0" smtClean="0"/>
              <a:t>Potential for  harmful interaction with traditional medicines </a:t>
            </a:r>
          </a:p>
          <a:p>
            <a:r>
              <a:rPr lang="en-AU" dirty="0"/>
              <a:t>I</a:t>
            </a:r>
            <a:r>
              <a:rPr lang="en-AU" dirty="0" smtClean="0"/>
              <a:t>mportant </a:t>
            </a:r>
            <a:r>
              <a:rPr lang="en-AU" dirty="0"/>
              <a:t>to </a:t>
            </a:r>
            <a:r>
              <a:rPr lang="en-AU" dirty="0" smtClean="0"/>
              <a:t>talk</a:t>
            </a:r>
            <a:endParaRPr lang="en-AU" dirty="0"/>
          </a:p>
        </p:txBody>
      </p:sp>
      <p:pic>
        <p:nvPicPr>
          <p:cNvPr id="8196" name="Picture 4" descr="amazing, balance, 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61" y="2120401"/>
            <a:ext cx="4617051" cy="30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Definitions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92924" y="1634836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Complementary therapies </a:t>
            </a:r>
          </a:p>
          <a:p>
            <a:r>
              <a:rPr lang="en-AU" dirty="0" smtClean="0"/>
              <a:t>Used along with the traditional medicine treatment </a:t>
            </a:r>
          </a:p>
          <a:p>
            <a:r>
              <a:rPr lang="en-AU" dirty="0" smtClean="0"/>
              <a:t>Can be diets, exercise, yoga</a:t>
            </a:r>
          </a:p>
          <a:p>
            <a:r>
              <a:rPr lang="en-AU" dirty="0" smtClean="0"/>
              <a:t>Plant-based medicines, supplements, vitamins</a:t>
            </a:r>
          </a:p>
          <a:p>
            <a:r>
              <a:rPr lang="en-AU" dirty="0" smtClean="0"/>
              <a:t>Traditional Chinese medicines</a:t>
            </a:r>
          </a:p>
          <a:p>
            <a:r>
              <a:rPr lang="en-AU" dirty="0" smtClean="0"/>
              <a:t>Relaxation, deep breathing</a:t>
            </a:r>
          </a:p>
          <a:p>
            <a:r>
              <a:rPr lang="en-AU" dirty="0" smtClean="0"/>
              <a:t>Prayers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32726" y="1634836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Alternative Medicines</a:t>
            </a:r>
          </a:p>
          <a:p>
            <a:r>
              <a:rPr lang="en-AU" dirty="0" smtClean="0"/>
              <a:t>Used instead of  traditional medicine treatment </a:t>
            </a:r>
          </a:p>
          <a:p>
            <a:r>
              <a:rPr lang="en-AU" dirty="0" smtClean="0"/>
              <a:t>Luckily uncommon in Australia</a:t>
            </a:r>
          </a:p>
          <a:p>
            <a:r>
              <a:rPr lang="en-AU" dirty="0" smtClean="0"/>
              <a:t>Some prominent </a:t>
            </a:r>
            <a:r>
              <a:rPr lang="en-AU" dirty="0" smtClean="0"/>
              <a:t>cases in the media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474708" y="6269326"/>
            <a:ext cx="951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Johnson SB, Park HS, Gross CP, et al.: Use of Alternative Medicine for Cancer and Its Impact on Survival. </a:t>
            </a:r>
          </a:p>
          <a:p>
            <a:r>
              <a:rPr lang="en-US" sz="1200" dirty="0" smtClean="0"/>
              <a:t>J Natl Cancer </a:t>
            </a:r>
            <a:r>
              <a:rPr lang="en-US" sz="1200" dirty="0" err="1" smtClean="0"/>
              <a:t>Inst</a:t>
            </a:r>
            <a:r>
              <a:rPr lang="en-US" sz="1200" dirty="0" smtClean="0"/>
              <a:t> 110 (1): , 2018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647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term: integrative therapies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2925" y="169949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Integrative therapy is medical care that combines standard care with </a:t>
            </a:r>
            <a:r>
              <a:rPr lang="en-AU" dirty="0" smtClean="0"/>
              <a:t>complementary practice, examples: </a:t>
            </a:r>
          </a:p>
          <a:p>
            <a:r>
              <a:rPr lang="en-AU" dirty="0"/>
              <a:t>Olivia Newton-John Cancer Wellness &amp; Research Centre – offers Music Therapy, Oncology Massage and Gentle </a:t>
            </a:r>
            <a:r>
              <a:rPr lang="en-AU" dirty="0" smtClean="0"/>
              <a:t>Yoga</a:t>
            </a:r>
          </a:p>
          <a:p>
            <a:r>
              <a:rPr lang="en-AU" dirty="0" err="1"/>
              <a:t>Bloomhill</a:t>
            </a:r>
            <a:r>
              <a:rPr lang="en-AU" dirty="0"/>
              <a:t> Cancer </a:t>
            </a:r>
            <a:r>
              <a:rPr lang="en-AU" dirty="0" smtClean="0"/>
              <a:t>Care – Centre for </a:t>
            </a:r>
            <a:r>
              <a:rPr lang="en-AU" dirty="0"/>
              <a:t>excellence </a:t>
            </a:r>
            <a:r>
              <a:rPr lang="en-AU" dirty="0" smtClean="0"/>
              <a:t>in </a:t>
            </a:r>
            <a:r>
              <a:rPr lang="en-AU" dirty="0"/>
              <a:t>integrated cancer </a:t>
            </a:r>
            <a:r>
              <a:rPr lang="en-AU" dirty="0" smtClean="0"/>
              <a:t>care </a:t>
            </a:r>
            <a:r>
              <a:rPr lang="en-AU" dirty="0"/>
              <a:t>offers </a:t>
            </a:r>
            <a:r>
              <a:rPr lang="en-AU" dirty="0" smtClean="0"/>
              <a:t>Counselling</a:t>
            </a:r>
            <a:r>
              <a:rPr lang="en-AU" dirty="0"/>
              <a:t>, </a:t>
            </a:r>
            <a:r>
              <a:rPr lang="en-AU" dirty="0" smtClean="0"/>
              <a:t>Oncology </a:t>
            </a:r>
            <a:r>
              <a:rPr lang="en-AU" dirty="0"/>
              <a:t>massage, </a:t>
            </a:r>
            <a:r>
              <a:rPr lang="en-AU" dirty="0" smtClean="0"/>
              <a:t>Reflexology</a:t>
            </a:r>
            <a:r>
              <a:rPr lang="en-AU" dirty="0"/>
              <a:t>, </a:t>
            </a:r>
            <a:r>
              <a:rPr lang="en-AU" dirty="0" smtClean="0"/>
              <a:t>Meditation </a:t>
            </a:r>
            <a:r>
              <a:rPr lang="en-AU" dirty="0"/>
              <a:t>and </a:t>
            </a:r>
            <a:r>
              <a:rPr lang="en-AU" dirty="0" smtClean="0"/>
              <a:t>Art therapy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75879" t="-30001" r="161147" b="119219"/>
          <a:stretch/>
        </p:blipFill>
        <p:spPr>
          <a:xfrm>
            <a:off x="-16230599" y="-846667"/>
            <a:ext cx="6578599" cy="1109134"/>
          </a:xfrm>
          <a:prstGeom prst="rect">
            <a:avLst/>
          </a:prstGeom>
        </p:spPr>
      </p:pic>
      <p:pic>
        <p:nvPicPr>
          <p:cNvPr id="2052" name="Picture 4" descr="Silhouette of Man at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19" y="4272839"/>
            <a:ext cx="4014247" cy="24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How common are complementary medicines used? </a:t>
            </a:r>
            <a:endParaRPr lang="en-AU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2133600"/>
            <a:ext cx="4809115" cy="377762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Estimates depend on a number of factors:</a:t>
            </a:r>
          </a:p>
          <a:p>
            <a:r>
              <a:rPr lang="en-AU" dirty="0" smtClean="0"/>
              <a:t>Region of the world</a:t>
            </a:r>
          </a:p>
          <a:p>
            <a:r>
              <a:rPr lang="en-AU" dirty="0" smtClean="0"/>
              <a:t>What is included in the definition of complementary (e.g. are vitamins or prayer included or not)</a:t>
            </a:r>
          </a:p>
          <a:p>
            <a:r>
              <a:rPr lang="en-AU" dirty="0" smtClean="0"/>
              <a:t>Mind-body practices/Natural Products/Other e.g. </a:t>
            </a:r>
            <a:r>
              <a:rPr lang="en-AU" dirty="0"/>
              <a:t>A</a:t>
            </a:r>
            <a:r>
              <a:rPr lang="en-AU" dirty="0" smtClean="0"/>
              <a:t>cupuncture</a:t>
            </a:r>
          </a:p>
          <a:p>
            <a:r>
              <a:rPr lang="en-AU" dirty="0" smtClean="0"/>
              <a:t>The population under study – e.g. population overall, or people who have had cancer</a:t>
            </a:r>
          </a:p>
          <a:p>
            <a:endParaRPr lang="en-AU" dirty="0"/>
          </a:p>
        </p:txBody>
      </p:sp>
      <p:pic>
        <p:nvPicPr>
          <p:cNvPr id="4" name="Picture 2" descr="exercise, female, fit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15" y="2592811"/>
            <a:ext cx="3847288" cy="25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estimates from the World Health organisation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012" y="2299855"/>
            <a:ext cx="6056024" cy="3777622"/>
          </a:xfrm>
        </p:spPr>
        <p:txBody>
          <a:bodyPr/>
          <a:lstStyle/>
          <a:p>
            <a:r>
              <a:rPr lang="en-AU" dirty="0" smtClean="0"/>
              <a:t>80% of people in developing nations rely on complementary medicines – they do not have access to </a:t>
            </a:r>
            <a:r>
              <a:rPr lang="en-AU" dirty="0" smtClean="0"/>
              <a:t>surgery, </a:t>
            </a:r>
            <a:r>
              <a:rPr lang="en-AU" dirty="0" smtClean="0"/>
              <a:t>chemotherapy or radiotherapy</a:t>
            </a:r>
          </a:p>
          <a:p>
            <a:r>
              <a:rPr lang="en-AU" dirty="0" smtClean="0"/>
              <a:t>In Western countries up to 38% of people use complementary medicines</a:t>
            </a:r>
          </a:p>
          <a:p>
            <a:r>
              <a:rPr lang="en-AU" dirty="0" smtClean="0"/>
              <a:t>Up to 69% of cancer patients use </a:t>
            </a:r>
            <a:r>
              <a:rPr lang="en-AU" dirty="0"/>
              <a:t>complementary medicines</a:t>
            </a:r>
          </a:p>
          <a:p>
            <a:r>
              <a:rPr lang="en-AU" dirty="0" smtClean="0"/>
              <a:t>Very few use alternative medicine refusing western traditional medicine &lt;1%</a:t>
            </a:r>
            <a:endParaRPr lang="en-AU" dirty="0"/>
          </a:p>
        </p:txBody>
      </p:sp>
      <p:pic>
        <p:nvPicPr>
          <p:cNvPr id="3074" name="Picture 2" descr="bath, bathroom, beauty sa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27" y="2008772"/>
            <a:ext cx="2789382" cy="3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234" y="572402"/>
            <a:ext cx="8911687" cy="1280890"/>
          </a:xfrm>
        </p:spPr>
        <p:txBody>
          <a:bodyPr/>
          <a:lstStyle/>
          <a:p>
            <a:r>
              <a:rPr lang="en-AU" dirty="0" smtClean="0"/>
              <a:t>Vitamins and supplements 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5623" y="1733006"/>
            <a:ext cx="6626959" cy="4631849"/>
          </a:xfrm>
        </p:spPr>
        <p:txBody>
          <a:bodyPr/>
          <a:lstStyle/>
          <a:p>
            <a:r>
              <a:rPr lang="en-US" dirty="0"/>
              <a:t>US consumers spend about $30 billion </a:t>
            </a:r>
            <a:r>
              <a:rPr lang="en-US" dirty="0" smtClean="0"/>
              <a:t>on supplements</a:t>
            </a:r>
            <a:r>
              <a:rPr lang="en-US" dirty="0"/>
              <a:t>, including vitamins, minerals, and herbal </a:t>
            </a:r>
            <a:r>
              <a:rPr lang="en-US" dirty="0" smtClean="0"/>
              <a:t>products.</a:t>
            </a:r>
            <a:endParaRPr lang="en-US" dirty="0"/>
          </a:p>
          <a:p>
            <a:r>
              <a:rPr lang="en-US" dirty="0"/>
              <a:t>About a third of children and </a:t>
            </a:r>
            <a:r>
              <a:rPr lang="en-US" dirty="0" smtClean="0"/>
              <a:t>adolescents in the US use dietary supplements.</a:t>
            </a:r>
          </a:p>
          <a:p>
            <a:r>
              <a:rPr lang="en-US" dirty="0" smtClean="0"/>
              <a:t>Use of supplements in people older </a:t>
            </a:r>
            <a:r>
              <a:rPr lang="en-US" dirty="0"/>
              <a:t>than 70 years increased from 52% to 64</a:t>
            </a:r>
            <a:r>
              <a:rPr lang="en-US" dirty="0" smtClean="0"/>
              <a:t>% between 2005-2011.</a:t>
            </a:r>
            <a:endParaRPr lang="en-US" dirty="0"/>
          </a:p>
        </p:txBody>
      </p:sp>
      <p:pic>
        <p:nvPicPr>
          <p:cNvPr id="1026" name="Picture 2" descr="02b8293c-6a42-408c-b7d7-d8c25529d290@aus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03" y="412177"/>
            <a:ext cx="3440406" cy="61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5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477028"/>
            <a:ext cx="8911687" cy="1280890"/>
          </a:xfrm>
        </p:spPr>
        <p:txBody>
          <a:bodyPr/>
          <a:lstStyle/>
          <a:p>
            <a:r>
              <a:rPr lang="en-AU" dirty="0" smtClean="0"/>
              <a:t>Australian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811" y="1384663"/>
            <a:ext cx="9119783" cy="3883022"/>
          </a:xfrm>
        </p:spPr>
        <p:txBody>
          <a:bodyPr/>
          <a:lstStyle/>
          <a:p>
            <a:r>
              <a:rPr lang="en-US" dirty="0"/>
              <a:t>Among over-the-counter products sold in pharmacies that did not require a prescription</a:t>
            </a:r>
            <a:r>
              <a:rPr lang="en-US" dirty="0" smtClean="0"/>
              <a:t>, natural </a:t>
            </a:r>
            <a:r>
              <a:rPr lang="en-US" dirty="0"/>
              <a:t>health products were the largest selling items in 2015–16 ($1.4 billion</a:t>
            </a:r>
            <a:r>
              <a:rPr lang="en-US" dirty="0" smtClean="0"/>
              <a:t>)  (AIHW).</a:t>
            </a:r>
          </a:p>
          <a:p>
            <a:r>
              <a:rPr lang="en-US" dirty="0"/>
              <a:t> It is estimated that more than two-thirds of </a:t>
            </a:r>
            <a:r>
              <a:rPr lang="en-US" dirty="0" smtClean="0"/>
              <a:t>the Australian </a:t>
            </a:r>
            <a:r>
              <a:rPr lang="en-US" dirty="0"/>
              <a:t>population use </a:t>
            </a:r>
            <a:r>
              <a:rPr lang="en-US" dirty="0" smtClean="0"/>
              <a:t>Complementary Medicines</a:t>
            </a:r>
          </a:p>
          <a:p>
            <a:r>
              <a:rPr lang="en-US" dirty="0" smtClean="0"/>
              <a:t>Nationally, the </a:t>
            </a:r>
            <a:r>
              <a:rPr lang="en-US" dirty="0"/>
              <a:t>annual ‘out of pocket’ expenditure on Complementary Medicines </a:t>
            </a:r>
            <a:r>
              <a:rPr lang="en-US" dirty="0" smtClean="0"/>
              <a:t>is estimated </a:t>
            </a:r>
            <a:r>
              <a:rPr lang="en-US" dirty="0"/>
              <a:t>to be approximately $4 </a:t>
            </a:r>
            <a:r>
              <a:rPr lang="en-US" dirty="0" smtClean="0"/>
              <a:t>billion (NHMRC).</a:t>
            </a:r>
            <a:endParaRPr lang="en-US" dirty="0"/>
          </a:p>
        </p:txBody>
      </p:sp>
      <p:pic>
        <p:nvPicPr>
          <p:cNvPr id="5122" name="Picture 2" descr="capsules, gel, gol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3945225"/>
            <a:ext cx="3965270" cy="264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262" y="132368"/>
            <a:ext cx="10515600" cy="1325563"/>
          </a:xfrm>
        </p:spPr>
        <p:txBody>
          <a:bodyPr/>
          <a:lstStyle/>
          <a:p>
            <a:r>
              <a:rPr lang="en-AU" dirty="0" smtClean="0"/>
              <a:t>How about cancer patients in Australia? 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886" t="39941" r="79891" b="31992"/>
          <a:stretch/>
        </p:blipFill>
        <p:spPr bwMode="auto">
          <a:xfrm>
            <a:off x="1598023" y="1379913"/>
            <a:ext cx="5837909" cy="4878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4247" y="5400105"/>
            <a:ext cx="403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Horneber</a:t>
            </a:r>
            <a:r>
              <a:rPr lang="en-AU" dirty="0" smtClean="0"/>
              <a:t>, et al. Integrative </a:t>
            </a:r>
            <a:r>
              <a:rPr lang="en-AU" dirty="0"/>
              <a:t>Cancer </a:t>
            </a:r>
            <a:r>
              <a:rPr lang="en-AU" dirty="0" smtClean="0"/>
              <a:t>Therapies 2012; </a:t>
            </a:r>
            <a:endParaRPr lang="en-AU" dirty="0"/>
          </a:p>
          <a:p>
            <a:r>
              <a:rPr lang="en-AU" dirty="0"/>
              <a:t>11(3) 187–203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3018" y="1379913"/>
            <a:ext cx="428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Estimates based on survey data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407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Pharmacodynamics </a:t>
            </a:r>
            <a:r>
              <a:rPr lang="en-US" dirty="0"/>
              <a:t>and </a:t>
            </a:r>
            <a:r>
              <a:rPr lang="en-US" dirty="0" smtClean="0"/>
              <a:t>pharmacokinetics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Drug-drug interactions </a:t>
            </a:r>
          </a:p>
          <a:p>
            <a:r>
              <a:rPr lang="en-US" dirty="0" smtClean="0"/>
              <a:t>Overlap </a:t>
            </a:r>
            <a:r>
              <a:rPr lang="en-US" dirty="0"/>
              <a:t>of pharmacological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Changes or overload </a:t>
            </a:r>
            <a:r>
              <a:rPr lang="en-US" dirty="0"/>
              <a:t>in absorption, distribution, metabolism or excretion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Classic </a:t>
            </a:r>
            <a:r>
              <a:rPr lang="en-US" dirty="0" smtClean="0"/>
              <a:t>examples: </a:t>
            </a:r>
            <a:r>
              <a:rPr lang="en-US" dirty="0"/>
              <a:t>St John's </a:t>
            </a:r>
            <a:r>
              <a:rPr lang="en-US" dirty="0" err="1" smtClean="0"/>
              <a:t>wort</a:t>
            </a:r>
            <a:r>
              <a:rPr lang="en-US" dirty="0"/>
              <a:t> – </a:t>
            </a:r>
            <a:r>
              <a:rPr lang="en-US" dirty="0" smtClean="0"/>
              <a:t>increases </a:t>
            </a:r>
            <a:r>
              <a:rPr lang="en-US" dirty="0"/>
              <a:t>metabolism of many drugs </a:t>
            </a:r>
            <a:r>
              <a:rPr lang="en-US" dirty="0" smtClean="0"/>
              <a:t>and therefore lowers the concentration </a:t>
            </a:r>
            <a:r>
              <a:rPr lang="en-US" dirty="0"/>
              <a:t>of the concomitant drug</a:t>
            </a:r>
            <a:r>
              <a:rPr lang="en-US" dirty="0" smtClean="0"/>
              <a:t>.</a:t>
            </a:r>
          </a:p>
          <a:p>
            <a:r>
              <a:rPr lang="en-US" dirty="0"/>
              <a:t>Ginkgo can increase the bleeding risk when given </a:t>
            </a:r>
            <a:r>
              <a:rPr lang="en-US" dirty="0" smtClean="0"/>
              <a:t>with warfarin</a:t>
            </a:r>
            <a:r>
              <a:rPr lang="en-US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29172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850</TotalTime>
  <Words>1046</Words>
  <Application>Microsoft Office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Wisp</vt:lpstr>
      <vt:lpstr>What type of complementary therapies are gynaecological cancer patients using and what are the perceived benefits</vt:lpstr>
      <vt:lpstr>Definitions</vt:lpstr>
      <vt:lpstr>New term: integrative therapies </vt:lpstr>
      <vt:lpstr>How common are complementary medicines used? </vt:lpstr>
      <vt:lpstr>Some estimates from the World Health organisation </vt:lpstr>
      <vt:lpstr>Vitamins and supplements  </vt:lpstr>
      <vt:lpstr>Australian Data</vt:lpstr>
      <vt:lpstr>How about cancer patients in Australia? </vt:lpstr>
      <vt:lpstr>Pharmacodynamics and pharmacokinetics</vt:lpstr>
      <vt:lpstr>Long term follow-up of QCGC LACE study </vt:lpstr>
      <vt:lpstr>Most commonly used</vt:lpstr>
      <vt:lpstr>Example quotes </vt:lpstr>
      <vt:lpstr>Healthy diet, exercise, healthy mind</vt:lpstr>
      <vt:lpstr>Why do people use complementary medicines</vt:lpstr>
      <vt:lpstr>Weighing up the benefits and risks</vt:lpstr>
      <vt:lpstr>Checking for interactions </vt:lpstr>
      <vt:lpstr>Open Conversation very important </vt:lpstr>
      <vt:lpstr>NHMRC recommends</vt:lpstr>
      <vt:lpstr>In summary 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Janda</dc:creator>
  <cp:lastModifiedBy>Monika Janda</cp:lastModifiedBy>
  <cp:revision>49</cp:revision>
  <dcterms:created xsi:type="dcterms:W3CDTF">2018-07-07T06:16:15Z</dcterms:created>
  <dcterms:modified xsi:type="dcterms:W3CDTF">2018-09-06T09:33:01Z</dcterms:modified>
</cp:coreProperties>
</file>